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6256000" cy="9144000"/>
  <p:notesSz cx="9144000" cy="16256000"/>
  <p:embeddedFontLst>
    <p:embeddedFont>
      <p:font typeface="LXGW Bright" charset="-122" pitchFamily="34"/>
      <p:regular r:id="rId21"/>
    </p:embeddedFont>
    <p:embeddedFont>
      <p:font typeface="Noto Sans SC" charset="-122" pitchFamily="34"/>
      <p:regular r:id="rId22"/>
    </p:embeddedFont>
    <p:embeddedFont>
      <p:font typeface="Oranienbaum" charset="-122" pitchFamily="34"/>
      <p:regular r:id="rId23"/>
    </p:embeddedFont>
    <p:embeddedFont>
      <p:font typeface="MiSans" charset="-122" pitchFamily="34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ica.zhimg.com/7491be651f0f26b38f62b3160738b65bacd3c910.jpg">    </p:cNvPr>
          <p:cNvPicPr>
            <a:picLocks noChangeAspect="1"/>
          </p:cNvPicPr>
          <p:nvPr/>
        </p:nvPicPr>
        <p:blipFill>
          <a:blip r:embed="rId1">
            <a:alphaModFix amt="35000"/>
          </a:blip>
          <a:srcRect l="0" r="0" t="7845" b="784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7A6258">
                  <a:alpha val="60000"/>
                </a:srgbClr>
              </a:gs>
              <a:gs pos="50000">
                <a:srgbClr val="8A9A8C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638668" y="2154238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spc="640" kern="0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Discover Zhangzhou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668" y="2763838"/>
            <a:ext cx="54864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慢游漳州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315068" y="4389438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7" name="Text 4"/>
          <p:cNvSpPr/>
          <p:nvPr/>
        </p:nvSpPr>
        <p:spPr>
          <a:xfrm>
            <a:off x="5594218" y="4846638"/>
            <a:ext cx="5067300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3000" dirty="0">
                <a:solidFill>
                  <a:srgbClr val="3D353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一座城市的山海与人文之旅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30271" y="672306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84207"/>
                </a:moveTo>
                <a:cubicBezTo>
                  <a:pt x="0" y="37683"/>
                  <a:pt x="38398" y="0"/>
                  <a:pt x="85725" y="0"/>
                </a:cubicBezTo>
                <a:cubicBezTo>
                  <a:pt x="133052" y="0"/>
                  <a:pt x="171450" y="37683"/>
                  <a:pt x="171450" y="84207"/>
                </a:cubicBezTo>
                <a:cubicBezTo>
                  <a:pt x="171450" y="137473"/>
                  <a:pt x="117783" y="201320"/>
                  <a:pt x="95369" y="225653"/>
                </a:cubicBezTo>
                <a:cubicBezTo>
                  <a:pt x="90101" y="231368"/>
                  <a:pt x="81305" y="231368"/>
                  <a:pt x="76036" y="225653"/>
                </a:cubicBezTo>
                <a:cubicBezTo>
                  <a:pt x="53623" y="201320"/>
                  <a:pt x="-45" y="137473"/>
                  <a:pt x="-45" y="84207"/>
                </a:cubicBezTo>
                <a:close/>
                <a:moveTo>
                  <a:pt x="85725" y="114300"/>
                </a:moveTo>
                <a:cubicBezTo>
                  <a:pt x="101496" y="114300"/>
                  <a:pt x="114300" y="101496"/>
                  <a:pt x="114300" y="85725"/>
                </a:cubicBezTo>
                <a:cubicBezTo>
                  <a:pt x="114300" y="69954"/>
                  <a:pt x="101496" y="57150"/>
                  <a:pt x="85725" y="57150"/>
                </a:cubicBezTo>
                <a:cubicBezTo>
                  <a:pt x="69954" y="57150"/>
                  <a:pt x="57150" y="69954"/>
                  <a:pt x="57150" y="85725"/>
                </a:cubicBezTo>
                <a:cubicBezTo>
                  <a:pt x="57150" y="101496"/>
                  <a:pt x="69954" y="114300"/>
                  <a:pt x="85725" y="114300"/>
                </a:cubicBez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9" name="Text 6"/>
          <p:cNvSpPr/>
          <p:nvPr/>
        </p:nvSpPr>
        <p:spPr>
          <a:xfrm>
            <a:off x="5406496" y="6684963"/>
            <a:ext cx="96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福建·漳州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8354" y="6735763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>
              <a:alpha val="3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179204" y="67230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0428" y="2991"/>
                </a:moveTo>
                <a:cubicBezTo>
                  <a:pt x="213286" y="268"/>
                  <a:pt x="217438" y="-714"/>
                  <a:pt x="221278" y="536"/>
                </a:cubicBezTo>
                <a:cubicBezTo>
                  <a:pt x="225653" y="2009"/>
                  <a:pt x="228600" y="6117"/>
                  <a:pt x="228600" y="10716"/>
                </a:cubicBezTo>
                <a:lnTo>
                  <a:pt x="228600" y="94164"/>
                </a:lnTo>
                <a:cubicBezTo>
                  <a:pt x="228600" y="152742"/>
                  <a:pt x="180335" y="200025"/>
                  <a:pt x="121980" y="200025"/>
                </a:cubicBezTo>
                <a:cubicBezTo>
                  <a:pt x="87600" y="200025"/>
                  <a:pt x="57954" y="177924"/>
                  <a:pt x="47193" y="147027"/>
                </a:cubicBezTo>
                <a:cubicBezTo>
                  <a:pt x="31388" y="160779"/>
                  <a:pt x="21431" y="181005"/>
                  <a:pt x="21431" y="203597"/>
                </a:cubicBezTo>
                <a:cubicBezTo>
                  <a:pt x="21431" y="209535"/>
                  <a:pt x="16654" y="214313"/>
                  <a:pt x="10716" y="214313"/>
                </a:cubicBezTo>
                <a:cubicBezTo>
                  <a:pt x="4777" y="214313"/>
                  <a:pt x="0" y="209535"/>
                  <a:pt x="0" y="203597"/>
                </a:cubicBezTo>
                <a:cubicBezTo>
                  <a:pt x="0" y="170155"/>
                  <a:pt x="17056" y="140687"/>
                  <a:pt x="42907" y="123364"/>
                </a:cubicBezTo>
                <a:cubicBezTo>
                  <a:pt x="58668" y="112827"/>
                  <a:pt x="77465" y="107156"/>
                  <a:pt x="96441" y="107156"/>
                </a:cubicBezTo>
                <a:lnTo>
                  <a:pt x="132159" y="107156"/>
                </a:lnTo>
                <a:cubicBezTo>
                  <a:pt x="138098" y="107156"/>
                  <a:pt x="142875" y="102379"/>
                  <a:pt x="142875" y="96441"/>
                </a:cubicBezTo>
                <a:cubicBezTo>
                  <a:pt x="142875" y="90502"/>
                  <a:pt x="138098" y="85725"/>
                  <a:pt x="132159" y="85725"/>
                </a:cubicBezTo>
                <a:lnTo>
                  <a:pt x="96441" y="85725"/>
                </a:lnTo>
                <a:cubicBezTo>
                  <a:pt x="78715" y="85725"/>
                  <a:pt x="61927" y="89654"/>
                  <a:pt x="46881" y="96664"/>
                </a:cubicBezTo>
                <a:cubicBezTo>
                  <a:pt x="57284" y="65410"/>
                  <a:pt x="86707" y="42863"/>
                  <a:pt x="121444" y="42863"/>
                </a:cubicBezTo>
                <a:cubicBezTo>
                  <a:pt x="151090" y="42863"/>
                  <a:pt x="173147" y="32995"/>
                  <a:pt x="187836" y="23217"/>
                </a:cubicBezTo>
                <a:cubicBezTo>
                  <a:pt x="196408" y="17502"/>
                  <a:pt x="203686" y="10671"/>
                  <a:pt x="210473" y="2991"/>
                </a:cubicBez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12" name="Text 9"/>
          <p:cNvSpPr/>
          <p:nvPr/>
        </p:nvSpPr>
        <p:spPr>
          <a:xfrm>
            <a:off x="7484004" y="6684963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世界文化遗产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160404" y="6735763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>
              <a:alpha val="3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611254" y="67230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3326" y="55409"/>
                </a:moveTo>
                <a:cubicBezTo>
                  <a:pt x="192569" y="62374"/>
                  <a:pt x="203865" y="69116"/>
                  <a:pt x="216456" y="70812"/>
                </a:cubicBezTo>
                <a:cubicBezTo>
                  <a:pt x="222305" y="71616"/>
                  <a:pt x="227707" y="67464"/>
                  <a:pt x="228511" y="61615"/>
                </a:cubicBezTo>
                <a:cubicBezTo>
                  <a:pt x="229314" y="55766"/>
                  <a:pt x="225162" y="50363"/>
                  <a:pt x="219313" y="49560"/>
                </a:cubicBezTo>
                <a:cubicBezTo>
                  <a:pt x="212214" y="48622"/>
                  <a:pt x="204490" y="44514"/>
                  <a:pt x="196230" y="38308"/>
                </a:cubicBezTo>
                <a:cubicBezTo>
                  <a:pt x="179085" y="25360"/>
                  <a:pt x="155823" y="25360"/>
                  <a:pt x="138633" y="38308"/>
                </a:cubicBezTo>
                <a:cubicBezTo>
                  <a:pt x="127918" y="46390"/>
                  <a:pt x="120461" y="50051"/>
                  <a:pt x="114300" y="50051"/>
                </a:cubicBezTo>
                <a:cubicBezTo>
                  <a:pt x="108139" y="50051"/>
                  <a:pt x="100682" y="46390"/>
                  <a:pt x="89967" y="38308"/>
                </a:cubicBezTo>
                <a:cubicBezTo>
                  <a:pt x="72822" y="25360"/>
                  <a:pt x="49560" y="25360"/>
                  <a:pt x="32370" y="38308"/>
                </a:cubicBezTo>
                <a:cubicBezTo>
                  <a:pt x="24110" y="44514"/>
                  <a:pt x="16386" y="48622"/>
                  <a:pt x="9287" y="49560"/>
                </a:cubicBezTo>
                <a:cubicBezTo>
                  <a:pt x="3438" y="50363"/>
                  <a:pt x="-714" y="55721"/>
                  <a:pt x="89" y="61615"/>
                </a:cubicBezTo>
                <a:cubicBezTo>
                  <a:pt x="893" y="67508"/>
                  <a:pt x="6251" y="71616"/>
                  <a:pt x="12144" y="70812"/>
                </a:cubicBezTo>
                <a:cubicBezTo>
                  <a:pt x="24735" y="69116"/>
                  <a:pt x="36076" y="62374"/>
                  <a:pt x="45274" y="55409"/>
                </a:cubicBezTo>
                <a:cubicBezTo>
                  <a:pt x="54784" y="48220"/>
                  <a:pt x="67553" y="48220"/>
                  <a:pt x="77063" y="55409"/>
                </a:cubicBezTo>
                <a:cubicBezTo>
                  <a:pt x="87868" y="63579"/>
                  <a:pt x="100414" y="71438"/>
                  <a:pt x="114300" y="71438"/>
                </a:cubicBezTo>
                <a:cubicBezTo>
                  <a:pt x="128186" y="71438"/>
                  <a:pt x="140687" y="63535"/>
                  <a:pt x="151537" y="55409"/>
                </a:cubicBezTo>
                <a:cubicBezTo>
                  <a:pt x="161047" y="48220"/>
                  <a:pt x="173816" y="48220"/>
                  <a:pt x="183326" y="55409"/>
                </a:cubicBezTo>
                <a:close/>
                <a:moveTo>
                  <a:pt x="183326" y="119702"/>
                </a:moveTo>
                <a:cubicBezTo>
                  <a:pt x="192569" y="126668"/>
                  <a:pt x="203865" y="133410"/>
                  <a:pt x="216456" y="135106"/>
                </a:cubicBezTo>
                <a:cubicBezTo>
                  <a:pt x="222305" y="135910"/>
                  <a:pt x="227707" y="131758"/>
                  <a:pt x="228511" y="125909"/>
                </a:cubicBezTo>
                <a:cubicBezTo>
                  <a:pt x="229314" y="120060"/>
                  <a:pt x="225162" y="114657"/>
                  <a:pt x="219313" y="113854"/>
                </a:cubicBezTo>
                <a:cubicBezTo>
                  <a:pt x="212214" y="112916"/>
                  <a:pt x="204490" y="108808"/>
                  <a:pt x="196230" y="102602"/>
                </a:cubicBezTo>
                <a:cubicBezTo>
                  <a:pt x="179085" y="89654"/>
                  <a:pt x="155823" y="89654"/>
                  <a:pt x="138633" y="102602"/>
                </a:cubicBezTo>
                <a:cubicBezTo>
                  <a:pt x="127918" y="110683"/>
                  <a:pt x="120461" y="114345"/>
                  <a:pt x="114300" y="114345"/>
                </a:cubicBezTo>
                <a:cubicBezTo>
                  <a:pt x="108139" y="114345"/>
                  <a:pt x="100682" y="110683"/>
                  <a:pt x="89967" y="102602"/>
                </a:cubicBezTo>
                <a:cubicBezTo>
                  <a:pt x="72822" y="89654"/>
                  <a:pt x="49560" y="89654"/>
                  <a:pt x="32370" y="102602"/>
                </a:cubicBezTo>
                <a:cubicBezTo>
                  <a:pt x="24110" y="108808"/>
                  <a:pt x="16386" y="112916"/>
                  <a:pt x="9287" y="113854"/>
                </a:cubicBezTo>
                <a:cubicBezTo>
                  <a:pt x="3438" y="114613"/>
                  <a:pt x="-714" y="120015"/>
                  <a:pt x="89" y="125909"/>
                </a:cubicBezTo>
                <a:cubicBezTo>
                  <a:pt x="893" y="131802"/>
                  <a:pt x="6251" y="135910"/>
                  <a:pt x="12144" y="135106"/>
                </a:cubicBezTo>
                <a:cubicBezTo>
                  <a:pt x="24735" y="133410"/>
                  <a:pt x="36076" y="126668"/>
                  <a:pt x="45274" y="119702"/>
                </a:cubicBezTo>
                <a:cubicBezTo>
                  <a:pt x="54784" y="112514"/>
                  <a:pt x="67553" y="112514"/>
                  <a:pt x="77063" y="119702"/>
                </a:cubicBezTo>
                <a:cubicBezTo>
                  <a:pt x="87868" y="127873"/>
                  <a:pt x="100414" y="135731"/>
                  <a:pt x="114300" y="135731"/>
                </a:cubicBezTo>
                <a:cubicBezTo>
                  <a:pt x="128186" y="135731"/>
                  <a:pt x="140687" y="127828"/>
                  <a:pt x="151537" y="119702"/>
                </a:cubicBezTo>
                <a:cubicBezTo>
                  <a:pt x="161047" y="112514"/>
                  <a:pt x="173816" y="112514"/>
                  <a:pt x="183326" y="119702"/>
                </a:cubicBezTo>
                <a:close/>
                <a:moveTo>
                  <a:pt x="151537" y="183996"/>
                </a:moveTo>
                <a:cubicBezTo>
                  <a:pt x="161047" y="176808"/>
                  <a:pt x="173816" y="176808"/>
                  <a:pt x="183326" y="183996"/>
                </a:cubicBezTo>
                <a:cubicBezTo>
                  <a:pt x="192569" y="190961"/>
                  <a:pt x="203865" y="197703"/>
                  <a:pt x="216456" y="199400"/>
                </a:cubicBezTo>
                <a:cubicBezTo>
                  <a:pt x="222305" y="200204"/>
                  <a:pt x="227707" y="196051"/>
                  <a:pt x="228511" y="190202"/>
                </a:cubicBezTo>
                <a:cubicBezTo>
                  <a:pt x="229314" y="184353"/>
                  <a:pt x="225162" y="178951"/>
                  <a:pt x="219313" y="178147"/>
                </a:cubicBezTo>
                <a:cubicBezTo>
                  <a:pt x="212214" y="177210"/>
                  <a:pt x="204490" y="173102"/>
                  <a:pt x="196230" y="166896"/>
                </a:cubicBezTo>
                <a:cubicBezTo>
                  <a:pt x="179085" y="153948"/>
                  <a:pt x="155823" y="153948"/>
                  <a:pt x="138633" y="166896"/>
                </a:cubicBezTo>
                <a:cubicBezTo>
                  <a:pt x="127918" y="174977"/>
                  <a:pt x="120461" y="178638"/>
                  <a:pt x="114300" y="178638"/>
                </a:cubicBezTo>
                <a:cubicBezTo>
                  <a:pt x="108139" y="178638"/>
                  <a:pt x="100682" y="174977"/>
                  <a:pt x="89967" y="166896"/>
                </a:cubicBezTo>
                <a:cubicBezTo>
                  <a:pt x="72822" y="153948"/>
                  <a:pt x="49560" y="153948"/>
                  <a:pt x="32370" y="166896"/>
                </a:cubicBezTo>
                <a:cubicBezTo>
                  <a:pt x="24110" y="173102"/>
                  <a:pt x="16386" y="177210"/>
                  <a:pt x="9287" y="178147"/>
                </a:cubicBezTo>
                <a:cubicBezTo>
                  <a:pt x="3438" y="178951"/>
                  <a:pt x="-714" y="184309"/>
                  <a:pt x="89" y="190202"/>
                </a:cubicBezTo>
                <a:cubicBezTo>
                  <a:pt x="893" y="196096"/>
                  <a:pt x="6251" y="200204"/>
                  <a:pt x="12144" y="199400"/>
                </a:cubicBezTo>
                <a:cubicBezTo>
                  <a:pt x="24735" y="197703"/>
                  <a:pt x="36076" y="190961"/>
                  <a:pt x="45274" y="183996"/>
                </a:cubicBezTo>
                <a:cubicBezTo>
                  <a:pt x="54784" y="176808"/>
                  <a:pt x="67553" y="176808"/>
                  <a:pt x="77063" y="183996"/>
                </a:cubicBezTo>
                <a:cubicBezTo>
                  <a:pt x="87868" y="192167"/>
                  <a:pt x="100414" y="200025"/>
                  <a:pt x="114300" y="200025"/>
                </a:cubicBezTo>
                <a:cubicBezTo>
                  <a:pt x="128186" y="200025"/>
                  <a:pt x="140687" y="192122"/>
                  <a:pt x="151537" y="183996"/>
                </a:cubicBez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15" name="Text 12"/>
          <p:cNvSpPr/>
          <p:nvPr/>
        </p:nvSpPr>
        <p:spPr>
          <a:xfrm>
            <a:off x="9916054" y="6684963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滨海度假胜地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hq.xinhuanet.com/751868e36ee468c93268259289214f796ca3e7de.jpg">    </p:cNvPr>
          <p:cNvPicPr>
            <a:picLocks noChangeAspect="1"/>
          </p:cNvPicPr>
          <p:nvPr/>
        </p:nvPicPr>
        <p:blipFill>
          <a:blip r:embed="rId1"/>
          <a:srcRect l="0" r="0" t="7786" b="7786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B88A75">
                  <a:alpha val="90000"/>
                </a:srgbClr>
              </a:gs>
              <a:gs pos="50000">
                <a:srgbClr val="B88A75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1016000" y="2598738"/>
            <a:ext cx="2057400" cy="558800"/>
          </a:xfrm>
          <a:custGeom>
            <a:avLst/>
            <a:gdLst/>
            <a:ahLst/>
            <a:cxnLst/>
            <a:rect l="l" t="t" r="r" b="b"/>
            <a:pathLst>
              <a:path w="2057400" h="558800">
                <a:moveTo>
                  <a:pt x="0" y="0"/>
                </a:moveTo>
                <a:lnTo>
                  <a:pt x="2057400" y="0"/>
                </a:lnTo>
                <a:lnTo>
                  <a:pt x="20574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5" name="Text 2"/>
          <p:cNvSpPr/>
          <p:nvPr/>
        </p:nvSpPr>
        <p:spPr>
          <a:xfrm>
            <a:off x="1016000" y="2598738"/>
            <a:ext cx="2171700" cy="5588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>
              <a:lnSpc>
                <a:spcPct val="130000"/>
              </a:lnSpc>
            </a:pPr>
            <a:r>
              <a:rPr lang="en-US" sz="1800" b="1" spc="90" kern="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16000" y="3462338"/>
            <a:ext cx="8991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古城新韵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00" y="4910138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8" name="Text 5"/>
          <p:cNvSpPr/>
          <p:nvPr/>
        </p:nvSpPr>
        <p:spPr>
          <a:xfrm>
            <a:off x="1016000" y="5367338"/>
            <a:ext cx="8724900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3000" dirty="0">
                <a:solidFill>
                  <a:srgbClr val="FFFFFF">
                    <a:alpha val="9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从历史街区到智慧活化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16000" y="6189663"/>
            <a:ext cx="866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从静态修复到智慧活化的创新实践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Ancient City Protection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漳州古城:从静态修复到智慧活化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7493000" cy="4521200"/>
          </a:xfrm>
          <a:custGeom>
            <a:avLst/>
            <a:gdLst/>
            <a:ahLst/>
            <a:cxnLst/>
            <a:rect l="l" t="t" r="r" b="b"/>
            <a:pathLst>
              <a:path w="7493000" h="4521200">
                <a:moveTo>
                  <a:pt x="0" y="0"/>
                </a:moveTo>
                <a:lnTo>
                  <a:pt x="7493000" y="0"/>
                </a:lnTo>
                <a:lnTo>
                  <a:pt x="7493000" y="4521200"/>
                </a:lnTo>
                <a:lnTo>
                  <a:pt x="0" y="4521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62000" y="1930400"/>
            <a:ext cx="7137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历史文化街区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62000" y="2540000"/>
            <a:ext cx="7086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漳州古城是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国家级历史文化街区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,拥有"唐宋格局、明清街巷、民国风貌"的完整历史肌理。漫步在古城的石板路上,空气中弥漫着各式传统美食的香气,耳边传来熟悉的闽南乡音。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2000" y="3683000"/>
            <a:ext cx="7086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这里不再是静止的"历史博物馆",而是一个充满生机的人文社区和经济热土。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客流量从2015年的不足百万人次,跃升到2025年前三季度的超2500万人次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;文旅消费总额更是实现惊人跨越,至2024年已突破20亿元大关。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62000" y="4876800"/>
            <a:ext cx="2222500" cy="1066800"/>
          </a:xfrm>
          <a:custGeom>
            <a:avLst/>
            <a:gdLst/>
            <a:ahLst/>
            <a:cxnLst/>
            <a:rect l="l" t="t" r="r" b="b"/>
            <a:pathLst>
              <a:path w="2222500" h="1066800">
                <a:moveTo>
                  <a:pt x="0" y="0"/>
                </a:moveTo>
                <a:lnTo>
                  <a:pt x="2222500" y="0"/>
                </a:lnTo>
                <a:lnTo>
                  <a:pt x="22225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9" name="Text 7"/>
          <p:cNvSpPr/>
          <p:nvPr/>
        </p:nvSpPr>
        <p:spPr>
          <a:xfrm>
            <a:off x="819150" y="5029200"/>
            <a:ext cx="210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2500万+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69950" y="5537200"/>
            <a:ext cx="200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2025年游客量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141133" y="4876800"/>
            <a:ext cx="2222500" cy="1066800"/>
          </a:xfrm>
          <a:custGeom>
            <a:avLst/>
            <a:gdLst/>
            <a:ahLst/>
            <a:cxnLst/>
            <a:rect l="l" t="t" r="r" b="b"/>
            <a:pathLst>
              <a:path w="2222500" h="1066800">
                <a:moveTo>
                  <a:pt x="0" y="0"/>
                </a:moveTo>
                <a:lnTo>
                  <a:pt x="2222500" y="0"/>
                </a:lnTo>
                <a:lnTo>
                  <a:pt x="22225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2" name="Text 10"/>
          <p:cNvSpPr/>
          <p:nvPr/>
        </p:nvSpPr>
        <p:spPr>
          <a:xfrm>
            <a:off x="3198283" y="5029200"/>
            <a:ext cx="210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20亿+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249083" y="5537200"/>
            <a:ext cx="200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2024年文旅消费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20267" y="4876800"/>
            <a:ext cx="2222500" cy="1066800"/>
          </a:xfrm>
          <a:custGeom>
            <a:avLst/>
            <a:gdLst/>
            <a:ahLst/>
            <a:cxnLst/>
            <a:rect l="l" t="t" r="r" b="b"/>
            <a:pathLst>
              <a:path w="2222500" h="1066800">
                <a:moveTo>
                  <a:pt x="0" y="0"/>
                </a:moveTo>
                <a:lnTo>
                  <a:pt x="2222500" y="0"/>
                </a:lnTo>
                <a:lnTo>
                  <a:pt x="22225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5" name="Text 13"/>
          <p:cNvSpPr/>
          <p:nvPr/>
        </p:nvSpPr>
        <p:spPr>
          <a:xfrm>
            <a:off x="5577417" y="5029200"/>
            <a:ext cx="210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8A9A8C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1300年+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628217" y="5537200"/>
            <a:ext cx="200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历史底蕴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8000" y="6400800"/>
            <a:ext cx="7493000" cy="2032000"/>
          </a:xfrm>
          <a:custGeom>
            <a:avLst/>
            <a:gdLst/>
            <a:ahLst/>
            <a:cxnLst/>
            <a:rect l="l" t="t" r="r" b="b"/>
            <a:pathLst>
              <a:path w="7493000" h="2032000">
                <a:moveTo>
                  <a:pt x="0" y="0"/>
                </a:moveTo>
                <a:lnTo>
                  <a:pt x="7493000" y="0"/>
                </a:lnTo>
                <a:lnTo>
                  <a:pt x="74930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>
              <a:alpha val="1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11200" y="6604006"/>
            <a:ext cx="720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古城核心景点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1200" y="7112006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修文东路老街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05300" y="7112006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香港路骑楼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1200" y="7518406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漳州文庙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305300" y="7518406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南山寺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1200" y="7924806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八卦楼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305300" y="7924806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明清古街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55000" y="1676400"/>
            <a:ext cx="7493000" cy="6959600"/>
          </a:xfrm>
          <a:custGeom>
            <a:avLst/>
            <a:gdLst/>
            <a:ahLst/>
            <a:cxnLst/>
            <a:rect l="l" t="t" r="r" b="b"/>
            <a:pathLst>
              <a:path w="7493000" h="6959600">
                <a:moveTo>
                  <a:pt x="0" y="0"/>
                </a:moveTo>
                <a:lnTo>
                  <a:pt x="7493000" y="0"/>
                </a:lnTo>
                <a:lnTo>
                  <a:pt x="7493000" y="6959600"/>
                </a:ln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8509000" y="1930400"/>
            <a:ext cx="7137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数字化保护创新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509000" y="2540000"/>
            <a:ext cx="709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数字孪生档案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509000" y="2997200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运用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倾斜摄影+三维激光扫描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技术,为历史建筑建立"数字孪生档案",精度达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毫米级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。35处历史建筑完成数字化建档,汇聚15.6万栋房屋数据。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509000" y="3865033"/>
            <a:ext cx="6985000" cy="8467"/>
          </a:xfrm>
          <a:custGeom>
            <a:avLst/>
            <a:gdLst/>
            <a:ahLst/>
            <a:cxnLst/>
            <a:rect l="l" t="t" r="r" b="b"/>
            <a:pathLst>
              <a:path w="6985000" h="8467">
                <a:moveTo>
                  <a:pt x="0" y="0"/>
                </a:moveTo>
                <a:lnTo>
                  <a:pt x="6985000" y="0"/>
                </a:lnTo>
                <a:lnTo>
                  <a:pt x="69850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509000" y="4072465"/>
            <a:ext cx="709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全链条智能化管理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509000" y="4529665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实现从"征-规-建-管-营"全链条智能化管理。利用历史影像比对辅助核查,AI分析裂缝与病害趋势,无人机与机器狗24小时巡检。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509000" y="5397498"/>
            <a:ext cx="6985000" cy="8467"/>
          </a:xfrm>
          <a:custGeom>
            <a:avLst/>
            <a:gdLst/>
            <a:ahLst/>
            <a:cxnLst/>
            <a:rect l="l" t="t" r="r" b="b"/>
            <a:pathLst>
              <a:path w="6985000" h="8467">
                <a:moveTo>
                  <a:pt x="0" y="0"/>
                </a:moveTo>
                <a:lnTo>
                  <a:pt x="6985000" y="0"/>
                </a:lnTo>
                <a:lnTo>
                  <a:pt x="69850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509000" y="5604935"/>
            <a:ext cx="709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活化利用业态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509000" y="6062135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因地制宜打造"闽南小剧场"等业态,让历史建筑融入现代生活。2025年以来,漳州古城接待游客137.25万人次,同比增长25%。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800" y="499800"/>
            <a:ext cx="15356360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spc="79" kern="0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Zhangzhou Cuisine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99800" y="899640"/>
            <a:ext cx="15481310" cy="499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42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风味漳州:不可辜负的美食与特产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99800" y="1649341"/>
            <a:ext cx="4923032" cy="7497002"/>
          </a:xfrm>
          <a:custGeom>
            <a:avLst/>
            <a:gdLst/>
            <a:ahLst/>
            <a:cxnLst/>
            <a:rect l="l" t="t" r="r" b="b"/>
            <a:pathLst>
              <a:path w="4923032" h="7497002">
                <a:moveTo>
                  <a:pt x="0" y="0"/>
                </a:moveTo>
                <a:lnTo>
                  <a:pt x="4923032" y="0"/>
                </a:lnTo>
                <a:lnTo>
                  <a:pt x="4923032" y="7497002"/>
                </a:lnTo>
                <a:lnTo>
                  <a:pt x="0" y="74970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7485" dist="12495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49700" y="1899241"/>
            <a:ext cx="4573171" cy="399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1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面食文化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690" y="2499001"/>
            <a:ext cx="49980" cy="949620"/>
          </a:xfrm>
          <a:custGeom>
            <a:avLst/>
            <a:gdLst/>
            <a:ahLst/>
            <a:cxnLst/>
            <a:rect l="l" t="t" r="r" b="b"/>
            <a:pathLst>
              <a:path w="49980" h="949620">
                <a:moveTo>
                  <a:pt x="0" y="0"/>
                </a:moveTo>
                <a:lnTo>
                  <a:pt x="49980" y="0"/>
                </a:lnTo>
                <a:lnTo>
                  <a:pt x="49980" y="949620"/>
                </a:lnTo>
                <a:lnTo>
                  <a:pt x="0" y="94962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7" name="Text 5"/>
          <p:cNvSpPr/>
          <p:nvPr/>
        </p:nvSpPr>
        <p:spPr>
          <a:xfrm>
            <a:off x="949620" y="2499001"/>
            <a:ext cx="4335766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漳州卤面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49620" y="2898841"/>
            <a:ext cx="4323271" cy="549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以细面为主,配虾仁、鱿鱼、香菇等多种配料,浇上特制卤汁,味道浓郁鲜美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74690" y="3598561"/>
            <a:ext cx="49980" cy="949620"/>
          </a:xfrm>
          <a:custGeom>
            <a:avLst/>
            <a:gdLst/>
            <a:ahLst/>
            <a:cxnLst/>
            <a:rect l="l" t="t" r="r" b="b"/>
            <a:pathLst>
              <a:path w="49980" h="949620">
                <a:moveTo>
                  <a:pt x="0" y="0"/>
                </a:moveTo>
                <a:lnTo>
                  <a:pt x="49980" y="0"/>
                </a:lnTo>
                <a:lnTo>
                  <a:pt x="49980" y="949620"/>
                </a:lnTo>
                <a:lnTo>
                  <a:pt x="0" y="949620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10" name="Text 8"/>
          <p:cNvSpPr/>
          <p:nvPr/>
        </p:nvSpPr>
        <p:spPr>
          <a:xfrm>
            <a:off x="949620" y="3598561"/>
            <a:ext cx="4335766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8A9A8C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沙茶面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49620" y="3998401"/>
            <a:ext cx="4323271" cy="549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沙茶汤底浓郁,配上新鲜海鲜和肉类,是漳州人的日常最爱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4690" y="4698121"/>
            <a:ext cx="49980" cy="949620"/>
          </a:xfrm>
          <a:custGeom>
            <a:avLst/>
            <a:gdLst/>
            <a:ahLst/>
            <a:cxnLst/>
            <a:rect l="l" t="t" r="r" b="b"/>
            <a:pathLst>
              <a:path w="49980" h="949620">
                <a:moveTo>
                  <a:pt x="0" y="0"/>
                </a:moveTo>
                <a:lnTo>
                  <a:pt x="49980" y="0"/>
                </a:lnTo>
                <a:lnTo>
                  <a:pt x="49980" y="949620"/>
                </a:lnTo>
                <a:lnTo>
                  <a:pt x="0" y="94962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13" name="Text 11"/>
          <p:cNvSpPr/>
          <p:nvPr/>
        </p:nvSpPr>
        <p:spPr>
          <a:xfrm>
            <a:off x="949620" y="4698121"/>
            <a:ext cx="4335766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豆干面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49620" y="5097962"/>
            <a:ext cx="4323271" cy="549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用甜辣酱拌的豆干凉面,清清爽爽,是夏日消暑佳品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74690" y="5797682"/>
            <a:ext cx="49980" cy="949620"/>
          </a:xfrm>
          <a:custGeom>
            <a:avLst/>
            <a:gdLst/>
            <a:ahLst/>
            <a:cxnLst/>
            <a:rect l="l" t="t" r="r" b="b"/>
            <a:pathLst>
              <a:path w="49980" h="949620">
                <a:moveTo>
                  <a:pt x="0" y="0"/>
                </a:moveTo>
                <a:lnTo>
                  <a:pt x="49980" y="0"/>
                </a:lnTo>
                <a:lnTo>
                  <a:pt x="49980" y="949620"/>
                </a:lnTo>
                <a:lnTo>
                  <a:pt x="0" y="94962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16" name="Text 14"/>
          <p:cNvSpPr/>
          <p:nvPr/>
        </p:nvSpPr>
        <p:spPr>
          <a:xfrm>
            <a:off x="949620" y="5797682"/>
            <a:ext cx="4335766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牛肉面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49620" y="6197522"/>
            <a:ext cx="4323271" cy="549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张记太古桥牛肉、阿强牛肉面,汤底浓郁,牛肉分量十足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69868" y="1649341"/>
            <a:ext cx="4923032" cy="7497002"/>
          </a:xfrm>
          <a:custGeom>
            <a:avLst/>
            <a:gdLst/>
            <a:ahLst/>
            <a:cxnLst/>
            <a:rect l="l" t="t" r="r" b="b"/>
            <a:pathLst>
              <a:path w="4923032" h="7497002">
                <a:moveTo>
                  <a:pt x="0" y="0"/>
                </a:moveTo>
                <a:lnTo>
                  <a:pt x="4923032" y="0"/>
                </a:lnTo>
                <a:lnTo>
                  <a:pt x="4923032" y="7497002"/>
                </a:lnTo>
                <a:lnTo>
                  <a:pt x="0" y="74970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7485" dist="12495" dir="5400000">
              <a:srgbClr val="000000">
                <a:alpha val="10196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5919769" y="1899241"/>
            <a:ext cx="4573171" cy="399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1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甜品小食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944759" y="2499001"/>
            <a:ext cx="49980" cy="949620"/>
          </a:xfrm>
          <a:custGeom>
            <a:avLst/>
            <a:gdLst/>
            <a:ahLst/>
            <a:cxnLst/>
            <a:rect l="l" t="t" r="r" b="b"/>
            <a:pathLst>
              <a:path w="49980" h="949620">
                <a:moveTo>
                  <a:pt x="0" y="0"/>
                </a:moveTo>
                <a:lnTo>
                  <a:pt x="49980" y="0"/>
                </a:lnTo>
                <a:lnTo>
                  <a:pt x="49980" y="949620"/>
                </a:lnTo>
                <a:lnTo>
                  <a:pt x="0" y="94962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21" name="Text 19"/>
          <p:cNvSpPr/>
          <p:nvPr/>
        </p:nvSpPr>
        <p:spPr>
          <a:xfrm>
            <a:off x="6119689" y="2499001"/>
            <a:ext cx="4335766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四果汤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19689" y="2898841"/>
            <a:ext cx="4323271" cy="549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由薏米、红豆、绿豆、阿达子等多种配料搭配糖水制成,清凉解暑,口感丰富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44759" y="3598561"/>
            <a:ext cx="49980" cy="949620"/>
          </a:xfrm>
          <a:custGeom>
            <a:avLst/>
            <a:gdLst/>
            <a:ahLst/>
            <a:cxnLst/>
            <a:rect l="l" t="t" r="r" b="b"/>
            <a:pathLst>
              <a:path w="49980" h="949620">
                <a:moveTo>
                  <a:pt x="0" y="0"/>
                </a:moveTo>
                <a:lnTo>
                  <a:pt x="49980" y="0"/>
                </a:lnTo>
                <a:lnTo>
                  <a:pt x="49980" y="949620"/>
                </a:lnTo>
                <a:lnTo>
                  <a:pt x="0" y="949620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24" name="Text 22"/>
          <p:cNvSpPr/>
          <p:nvPr/>
        </p:nvSpPr>
        <p:spPr>
          <a:xfrm>
            <a:off x="6119689" y="3598561"/>
            <a:ext cx="4335766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8A9A8C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甘蔗片仔癀汁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119689" y="3998401"/>
            <a:ext cx="4323271" cy="549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漳州特色饮品,甘蔗汁加上片仔癀草,又好喝又降火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44759" y="4698121"/>
            <a:ext cx="49980" cy="949620"/>
          </a:xfrm>
          <a:custGeom>
            <a:avLst/>
            <a:gdLst/>
            <a:ahLst/>
            <a:cxnLst/>
            <a:rect l="l" t="t" r="r" b="b"/>
            <a:pathLst>
              <a:path w="49980" h="949620">
                <a:moveTo>
                  <a:pt x="0" y="0"/>
                </a:moveTo>
                <a:lnTo>
                  <a:pt x="49980" y="0"/>
                </a:lnTo>
                <a:lnTo>
                  <a:pt x="49980" y="949620"/>
                </a:lnTo>
                <a:lnTo>
                  <a:pt x="0" y="94962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27" name="Text 25"/>
          <p:cNvSpPr/>
          <p:nvPr/>
        </p:nvSpPr>
        <p:spPr>
          <a:xfrm>
            <a:off x="6119689" y="4698121"/>
            <a:ext cx="4335766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猫仔粥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119689" y="5097962"/>
            <a:ext cx="4323271" cy="549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东山岛特色美食,将生鱼片、虾、蟹等海鲜与粥一起煮制,鲜味十足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944759" y="5797682"/>
            <a:ext cx="49980" cy="949620"/>
          </a:xfrm>
          <a:custGeom>
            <a:avLst/>
            <a:gdLst/>
            <a:ahLst/>
            <a:cxnLst/>
            <a:rect l="l" t="t" r="r" b="b"/>
            <a:pathLst>
              <a:path w="49980" h="949620">
                <a:moveTo>
                  <a:pt x="0" y="0"/>
                </a:moveTo>
                <a:lnTo>
                  <a:pt x="49980" y="0"/>
                </a:lnTo>
                <a:lnTo>
                  <a:pt x="49980" y="949620"/>
                </a:lnTo>
                <a:lnTo>
                  <a:pt x="0" y="94962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30" name="Text 28"/>
          <p:cNvSpPr/>
          <p:nvPr/>
        </p:nvSpPr>
        <p:spPr>
          <a:xfrm>
            <a:off x="6119689" y="5797682"/>
            <a:ext cx="4335766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蚵煎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119689" y="6197522"/>
            <a:ext cx="4323271" cy="549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漳州版海蛎煎,外酥里嫩,蘸鱼露绝配,是必尝的闽南小吃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840067" y="1649341"/>
            <a:ext cx="4923032" cy="4898042"/>
          </a:xfrm>
          <a:custGeom>
            <a:avLst/>
            <a:gdLst/>
            <a:ahLst/>
            <a:cxnLst/>
            <a:rect l="l" t="t" r="r" b="b"/>
            <a:pathLst>
              <a:path w="4923032" h="4898042">
                <a:moveTo>
                  <a:pt x="0" y="0"/>
                </a:moveTo>
                <a:lnTo>
                  <a:pt x="4923032" y="0"/>
                </a:lnTo>
                <a:lnTo>
                  <a:pt x="4923032" y="4898042"/>
                </a:lnTo>
                <a:lnTo>
                  <a:pt x="0" y="4898042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  <a:effectLst>
            <a:outerShdw sx="100000" sy="100000" kx="0" ky="0" algn="bl" rotWithShape="0" blurRad="37485" dist="12495" dir="5400000">
              <a:srgbClr val="000000">
                <a:alpha val="10196"/>
              </a:srgbClr>
            </a:outerShdw>
          </a:effectLst>
        </p:spPr>
      </p:sp>
      <p:sp>
        <p:nvSpPr>
          <p:cNvPr id="33" name="Text 31"/>
          <p:cNvSpPr/>
          <p:nvPr/>
        </p:nvSpPr>
        <p:spPr>
          <a:xfrm>
            <a:off x="11089967" y="1899241"/>
            <a:ext cx="4573171" cy="399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伴手礼推荐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107148" y="2548981"/>
            <a:ext cx="253024" cy="224910"/>
          </a:xfrm>
          <a:custGeom>
            <a:avLst/>
            <a:gdLst/>
            <a:ahLst/>
            <a:cxnLst/>
            <a:rect l="l" t="t" r="r" b="b"/>
            <a:pathLst>
              <a:path w="253024" h="224910">
                <a:moveTo>
                  <a:pt x="74545" y="99936"/>
                </a:moveTo>
                <a:cubicBezTo>
                  <a:pt x="89613" y="108150"/>
                  <a:pt x="102879" y="119308"/>
                  <a:pt x="113553" y="132662"/>
                </a:cubicBezTo>
                <a:cubicBezTo>
                  <a:pt x="118429" y="138768"/>
                  <a:pt x="122778" y="145357"/>
                  <a:pt x="126468" y="152341"/>
                </a:cubicBezTo>
                <a:cubicBezTo>
                  <a:pt x="130202" y="145357"/>
                  <a:pt x="134507" y="138812"/>
                  <a:pt x="139383" y="132662"/>
                </a:cubicBezTo>
                <a:cubicBezTo>
                  <a:pt x="150057" y="119264"/>
                  <a:pt x="163323" y="108106"/>
                  <a:pt x="178391" y="99936"/>
                </a:cubicBezTo>
                <a:cubicBezTo>
                  <a:pt x="196708" y="89964"/>
                  <a:pt x="217662" y="84341"/>
                  <a:pt x="239758" y="84341"/>
                </a:cubicBezTo>
                <a:lnTo>
                  <a:pt x="244106" y="84341"/>
                </a:lnTo>
                <a:cubicBezTo>
                  <a:pt x="248982" y="84341"/>
                  <a:pt x="252936" y="88295"/>
                  <a:pt x="252936" y="93171"/>
                </a:cubicBezTo>
                <a:cubicBezTo>
                  <a:pt x="252936" y="158184"/>
                  <a:pt x="200267" y="210853"/>
                  <a:pt x="135254" y="210853"/>
                </a:cubicBezTo>
                <a:lnTo>
                  <a:pt x="117595" y="210853"/>
                </a:lnTo>
                <a:cubicBezTo>
                  <a:pt x="52669" y="210853"/>
                  <a:pt x="0" y="158184"/>
                  <a:pt x="0" y="93171"/>
                </a:cubicBezTo>
                <a:cubicBezTo>
                  <a:pt x="0" y="88295"/>
                  <a:pt x="3953" y="84341"/>
                  <a:pt x="8829" y="84341"/>
                </a:cubicBezTo>
                <a:lnTo>
                  <a:pt x="13178" y="84341"/>
                </a:lnTo>
                <a:cubicBezTo>
                  <a:pt x="35318" y="84341"/>
                  <a:pt x="56271" y="89964"/>
                  <a:pt x="74545" y="99936"/>
                </a:cubicBezTo>
                <a:close/>
                <a:moveTo>
                  <a:pt x="133496" y="16693"/>
                </a:moveTo>
                <a:cubicBezTo>
                  <a:pt x="140920" y="23677"/>
                  <a:pt x="160468" y="44543"/>
                  <a:pt x="172592" y="79202"/>
                </a:cubicBezTo>
                <a:cubicBezTo>
                  <a:pt x="154977" y="88075"/>
                  <a:pt x="139295" y="100375"/>
                  <a:pt x="126512" y="115266"/>
                </a:cubicBezTo>
                <a:cubicBezTo>
                  <a:pt x="113685" y="100375"/>
                  <a:pt x="98047" y="88119"/>
                  <a:pt x="80432" y="79202"/>
                </a:cubicBezTo>
                <a:cubicBezTo>
                  <a:pt x="92556" y="44543"/>
                  <a:pt x="112148" y="23677"/>
                  <a:pt x="119527" y="16693"/>
                </a:cubicBezTo>
                <a:cubicBezTo>
                  <a:pt x="121416" y="14892"/>
                  <a:pt x="123920" y="14057"/>
                  <a:pt x="126512" y="14057"/>
                </a:cubicBezTo>
                <a:cubicBezTo>
                  <a:pt x="129104" y="14057"/>
                  <a:pt x="131608" y="14935"/>
                  <a:pt x="133496" y="166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11471065" y="2523991"/>
            <a:ext cx="699720" cy="241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水仙花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471065" y="2798881"/>
            <a:ext cx="1661836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福建省花、漳州市花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121205" y="3198721"/>
            <a:ext cx="224910" cy="224910"/>
          </a:xfrm>
          <a:custGeom>
            <a:avLst/>
            <a:gdLst/>
            <a:ahLst/>
            <a:cxnLst/>
            <a:rect l="l" t="t" r="r" b="b"/>
            <a:pathLst>
              <a:path w="224910" h="224910">
                <a:moveTo>
                  <a:pt x="221528" y="4876"/>
                </a:moveTo>
                <a:cubicBezTo>
                  <a:pt x="216696" y="-703"/>
                  <a:pt x="208437" y="-1625"/>
                  <a:pt x="202507" y="2724"/>
                </a:cubicBezTo>
                <a:lnTo>
                  <a:pt x="110830" y="70284"/>
                </a:lnTo>
                <a:lnTo>
                  <a:pt x="174525" y="70284"/>
                </a:lnTo>
                <a:lnTo>
                  <a:pt x="220781" y="23985"/>
                </a:lnTo>
                <a:cubicBezTo>
                  <a:pt x="225964" y="18801"/>
                  <a:pt x="226316" y="10455"/>
                  <a:pt x="221484" y="4876"/>
                </a:cubicBezTo>
                <a:close/>
                <a:moveTo>
                  <a:pt x="14057" y="84341"/>
                </a:moveTo>
                <a:cubicBezTo>
                  <a:pt x="6282" y="84341"/>
                  <a:pt x="0" y="90623"/>
                  <a:pt x="0" y="98398"/>
                </a:cubicBezTo>
                <a:cubicBezTo>
                  <a:pt x="0" y="106173"/>
                  <a:pt x="6282" y="112455"/>
                  <a:pt x="14057" y="112455"/>
                </a:cubicBezTo>
                <a:cubicBezTo>
                  <a:pt x="14057" y="148695"/>
                  <a:pt x="33122" y="177336"/>
                  <a:pt x="68483" y="189856"/>
                </a:cubicBezTo>
                <a:cubicBezTo>
                  <a:pt x="63607" y="195962"/>
                  <a:pt x="59961" y="203166"/>
                  <a:pt x="57985" y="210985"/>
                </a:cubicBezTo>
                <a:cubicBezTo>
                  <a:pt x="56052" y="218497"/>
                  <a:pt x="62553" y="224910"/>
                  <a:pt x="70328" y="224910"/>
                </a:cubicBezTo>
                <a:lnTo>
                  <a:pt x="154670" y="224910"/>
                </a:lnTo>
                <a:cubicBezTo>
                  <a:pt x="162445" y="224910"/>
                  <a:pt x="168902" y="218497"/>
                  <a:pt x="167013" y="210985"/>
                </a:cubicBezTo>
                <a:cubicBezTo>
                  <a:pt x="165037" y="203166"/>
                  <a:pt x="161391" y="196006"/>
                  <a:pt x="156515" y="189856"/>
                </a:cubicBezTo>
                <a:cubicBezTo>
                  <a:pt x="191876" y="177292"/>
                  <a:pt x="210941" y="148695"/>
                  <a:pt x="210941" y="112455"/>
                </a:cubicBezTo>
                <a:cubicBezTo>
                  <a:pt x="218716" y="112455"/>
                  <a:pt x="224998" y="106173"/>
                  <a:pt x="224998" y="98398"/>
                </a:cubicBezTo>
                <a:cubicBezTo>
                  <a:pt x="224998" y="90623"/>
                  <a:pt x="218716" y="84341"/>
                  <a:pt x="210941" y="84341"/>
                </a:cubicBezTo>
                <a:lnTo>
                  <a:pt x="14057" y="8434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11471065" y="3173731"/>
            <a:ext cx="699720" cy="241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片仔癀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471065" y="3448621"/>
            <a:ext cx="1711816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国家级非遗,名贵中药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121205" y="3848461"/>
            <a:ext cx="224910" cy="224910"/>
          </a:xfrm>
          <a:custGeom>
            <a:avLst/>
            <a:gdLst/>
            <a:ahLst/>
            <a:cxnLst/>
            <a:rect l="l" t="t" r="r" b="b"/>
            <a:pathLst>
              <a:path w="224910" h="224910">
                <a:moveTo>
                  <a:pt x="137055" y="88646"/>
                </a:moveTo>
                <a:cubicBezTo>
                  <a:pt x="137055" y="81003"/>
                  <a:pt x="141096" y="74062"/>
                  <a:pt x="145796" y="68000"/>
                </a:cubicBezTo>
                <a:cubicBezTo>
                  <a:pt x="151331" y="60884"/>
                  <a:pt x="154626" y="51923"/>
                  <a:pt x="154626" y="42171"/>
                </a:cubicBezTo>
                <a:cubicBezTo>
                  <a:pt x="154626" y="18889"/>
                  <a:pt x="135737" y="0"/>
                  <a:pt x="112455" y="0"/>
                </a:cubicBezTo>
                <a:cubicBezTo>
                  <a:pt x="89173" y="0"/>
                  <a:pt x="70284" y="18889"/>
                  <a:pt x="70284" y="42171"/>
                </a:cubicBezTo>
                <a:cubicBezTo>
                  <a:pt x="70284" y="51879"/>
                  <a:pt x="73579" y="60840"/>
                  <a:pt x="79114" y="68000"/>
                </a:cubicBezTo>
                <a:cubicBezTo>
                  <a:pt x="83814" y="74062"/>
                  <a:pt x="87855" y="81003"/>
                  <a:pt x="87855" y="88646"/>
                </a:cubicBezTo>
                <a:cubicBezTo>
                  <a:pt x="87855" y="101781"/>
                  <a:pt x="77181" y="112455"/>
                  <a:pt x="64047" y="112455"/>
                </a:cubicBezTo>
                <a:lnTo>
                  <a:pt x="49199" y="112455"/>
                </a:lnTo>
                <a:cubicBezTo>
                  <a:pt x="22008" y="112455"/>
                  <a:pt x="0" y="134463"/>
                  <a:pt x="0" y="161654"/>
                </a:cubicBezTo>
                <a:cubicBezTo>
                  <a:pt x="0" y="173295"/>
                  <a:pt x="9444" y="182739"/>
                  <a:pt x="21085" y="182739"/>
                </a:cubicBezTo>
                <a:lnTo>
                  <a:pt x="203825" y="182739"/>
                </a:lnTo>
                <a:cubicBezTo>
                  <a:pt x="215466" y="182739"/>
                  <a:pt x="224910" y="173295"/>
                  <a:pt x="224910" y="161654"/>
                </a:cubicBezTo>
                <a:cubicBezTo>
                  <a:pt x="224910" y="134463"/>
                  <a:pt x="202902" y="112455"/>
                  <a:pt x="175711" y="112455"/>
                </a:cubicBezTo>
                <a:lnTo>
                  <a:pt x="160863" y="112455"/>
                </a:lnTo>
                <a:cubicBezTo>
                  <a:pt x="147729" y="112455"/>
                  <a:pt x="137055" y="101781"/>
                  <a:pt x="137055" y="88646"/>
                </a:cubicBezTo>
                <a:close/>
                <a:moveTo>
                  <a:pt x="24600" y="203825"/>
                </a:moveTo>
                <a:cubicBezTo>
                  <a:pt x="18757" y="203825"/>
                  <a:pt x="14057" y="208525"/>
                  <a:pt x="14057" y="214367"/>
                </a:cubicBezTo>
                <a:cubicBezTo>
                  <a:pt x="14057" y="220210"/>
                  <a:pt x="18757" y="224910"/>
                  <a:pt x="24600" y="224910"/>
                </a:cubicBezTo>
                <a:lnTo>
                  <a:pt x="200311" y="224910"/>
                </a:lnTo>
                <a:cubicBezTo>
                  <a:pt x="206153" y="224910"/>
                  <a:pt x="210853" y="220210"/>
                  <a:pt x="210853" y="214367"/>
                </a:cubicBezTo>
                <a:cubicBezTo>
                  <a:pt x="210853" y="208525"/>
                  <a:pt x="206153" y="203825"/>
                  <a:pt x="200311" y="203825"/>
                </a:cubicBezTo>
                <a:lnTo>
                  <a:pt x="24600" y="2038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11471065" y="3823471"/>
            <a:ext cx="899640" cy="241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八宝印泥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471065" y="4098361"/>
            <a:ext cx="113704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漳州三宝之一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107148" y="4498201"/>
            <a:ext cx="253024" cy="224910"/>
          </a:xfrm>
          <a:custGeom>
            <a:avLst/>
            <a:gdLst/>
            <a:ahLst/>
            <a:cxnLst/>
            <a:rect l="l" t="t" r="r" b="b"/>
            <a:pathLst>
              <a:path w="253024" h="224910">
                <a:moveTo>
                  <a:pt x="79290" y="62158"/>
                </a:moveTo>
                <a:cubicBezTo>
                  <a:pt x="96509" y="47662"/>
                  <a:pt x="119747" y="35142"/>
                  <a:pt x="147597" y="35142"/>
                </a:cubicBezTo>
                <a:cubicBezTo>
                  <a:pt x="175447" y="35142"/>
                  <a:pt x="198685" y="47662"/>
                  <a:pt x="215905" y="62158"/>
                </a:cubicBezTo>
                <a:cubicBezTo>
                  <a:pt x="233081" y="76654"/>
                  <a:pt x="245293" y="93961"/>
                  <a:pt x="251486" y="105998"/>
                </a:cubicBezTo>
                <a:cubicBezTo>
                  <a:pt x="253551" y="110039"/>
                  <a:pt x="253551" y="114827"/>
                  <a:pt x="251486" y="118868"/>
                </a:cubicBezTo>
                <a:cubicBezTo>
                  <a:pt x="245293" y="130905"/>
                  <a:pt x="233081" y="148212"/>
                  <a:pt x="215905" y="162708"/>
                </a:cubicBezTo>
                <a:cubicBezTo>
                  <a:pt x="198685" y="177248"/>
                  <a:pt x="175491" y="189724"/>
                  <a:pt x="147597" y="189724"/>
                </a:cubicBezTo>
                <a:cubicBezTo>
                  <a:pt x="119703" y="189724"/>
                  <a:pt x="96509" y="177205"/>
                  <a:pt x="79290" y="162708"/>
                </a:cubicBezTo>
                <a:cubicBezTo>
                  <a:pt x="72173" y="156690"/>
                  <a:pt x="65892" y="150189"/>
                  <a:pt x="60532" y="143776"/>
                </a:cubicBezTo>
                <a:lnTo>
                  <a:pt x="21129" y="166750"/>
                </a:lnTo>
                <a:cubicBezTo>
                  <a:pt x="15638" y="169956"/>
                  <a:pt x="8654" y="169078"/>
                  <a:pt x="4129" y="164597"/>
                </a:cubicBezTo>
                <a:cubicBezTo>
                  <a:pt x="-395" y="160117"/>
                  <a:pt x="-1318" y="153176"/>
                  <a:pt x="1801" y="147641"/>
                </a:cubicBezTo>
                <a:lnTo>
                  <a:pt x="21964" y="112455"/>
                </a:lnTo>
                <a:lnTo>
                  <a:pt x="1845" y="77269"/>
                </a:lnTo>
                <a:cubicBezTo>
                  <a:pt x="-1318" y="71734"/>
                  <a:pt x="-351" y="64793"/>
                  <a:pt x="4173" y="60313"/>
                </a:cubicBezTo>
                <a:cubicBezTo>
                  <a:pt x="8698" y="55832"/>
                  <a:pt x="15638" y="54954"/>
                  <a:pt x="21173" y="58160"/>
                </a:cubicBezTo>
                <a:lnTo>
                  <a:pt x="60576" y="81135"/>
                </a:lnTo>
                <a:cubicBezTo>
                  <a:pt x="65936" y="74721"/>
                  <a:pt x="72217" y="68220"/>
                  <a:pt x="79334" y="62202"/>
                </a:cubicBezTo>
                <a:close/>
                <a:moveTo>
                  <a:pt x="196796" y="112455"/>
                </a:moveTo>
                <a:cubicBezTo>
                  <a:pt x="196796" y="104697"/>
                  <a:pt x="190498" y="98398"/>
                  <a:pt x="182739" y="98398"/>
                </a:cubicBezTo>
                <a:cubicBezTo>
                  <a:pt x="174981" y="98398"/>
                  <a:pt x="168683" y="104697"/>
                  <a:pt x="168683" y="112455"/>
                </a:cubicBezTo>
                <a:cubicBezTo>
                  <a:pt x="168683" y="120213"/>
                  <a:pt x="174981" y="126512"/>
                  <a:pt x="182739" y="126512"/>
                </a:cubicBezTo>
                <a:cubicBezTo>
                  <a:pt x="190498" y="126512"/>
                  <a:pt x="196796" y="120213"/>
                  <a:pt x="196796" y="11245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11471065" y="4473211"/>
            <a:ext cx="1099560" cy="241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东山鱿鱼干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71065" y="4748101"/>
            <a:ext cx="131197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东山岛海鲜干货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135262" y="5147942"/>
            <a:ext cx="196796" cy="224910"/>
          </a:xfrm>
          <a:custGeom>
            <a:avLst/>
            <a:gdLst/>
            <a:ahLst/>
            <a:cxnLst/>
            <a:rect l="l" t="t" r="r" b="b"/>
            <a:pathLst>
              <a:path w="196796" h="224910">
                <a:moveTo>
                  <a:pt x="98398" y="49199"/>
                </a:moveTo>
                <a:cubicBezTo>
                  <a:pt x="94533" y="49199"/>
                  <a:pt x="91370" y="46036"/>
                  <a:pt x="91370" y="42171"/>
                </a:cubicBezTo>
                <a:lnTo>
                  <a:pt x="91370" y="35142"/>
                </a:lnTo>
                <a:cubicBezTo>
                  <a:pt x="91370" y="15726"/>
                  <a:pt x="107096" y="0"/>
                  <a:pt x="126512" y="0"/>
                </a:cubicBezTo>
                <a:lnTo>
                  <a:pt x="133540" y="0"/>
                </a:lnTo>
                <a:cubicBezTo>
                  <a:pt x="137406" y="0"/>
                  <a:pt x="140569" y="3163"/>
                  <a:pt x="140569" y="7028"/>
                </a:cubicBezTo>
                <a:lnTo>
                  <a:pt x="140569" y="14057"/>
                </a:lnTo>
                <a:cubicBezTo>
                  <a:pt x="140569" y="33473"/>
                  <a:pt x="124843" y="49199"/>
                  <a:pt x="105427" y="49199"/>
                </a:cubicBezTo>
                <a:lnTo>
                  <a:pt x="98398" y="49199"/>
                </a:lnTo>
                <a:close/>
                <a:moveTo>
                  <a:pt x="0" y="126512"/>
                </a:moveTo>
                <a:cubicBezTo>
                  <a:pt x="0" y="92995"/>
                  <a:pt x="15682" y="56228"/>
                  <a:pt x="49199" y="56228"/>
                </a:cubicBezTo>
                <a:cubicBezTo>
                  <a:pt x="61191" y="56228"/>
                  <a:pt x="75424" y="60752"/>
                  <a:pt x="85527" y="64706"/>
                </a:cubicBezTo>
                <a:cubicBezTo>
                  <a:pt x="93786" y="67912"/>
                  <a:pt x="103054" y="67912"/>
                  <a:pt x="111313" y="64706"/>
                </a:cubicBezTo>
                <a:cubicBezTo>
                  <a:pt x="121372" y="60796"/>
                  <a:pt x="135649" y="56228"/>
                  <a:pt x="147641" y="56228"/>
                </a:cubicBezTo>
                <a:cubicBezTo>
                  <a:pt x="181158" y="56228"/>
                  <a:pt x="196840" y="92995"/>
                  <a:pt x="196840" y="126512"/>
                </a:cubicBezTo>
                <a:cubicBezTo>
                  <a:pt x="196840" y="182739"/>
                  <a:pt x="161698" y="224910"/>
                  <a:pt x="126556" y="224910"/>
                </a:cubicBezTo>
                <a:cubicBezTo>
                  <a:pt x="119308" y="224910"/>
                  <a:pt x="109819" y="222011"/>
                  <a:pt x="103933" y="219946"/>
                </a:cubicBezTo>
                <a:cubicBezTo>
                  <a:pt x="100375" y="218716"/>
                  <a:pt x="96509" y="218716"/>
                  <a:pt x="92951" y="219946"/>
                </a:cubicBezTo>
                <a:cubicBezTo>
                  <a:pt x="87065" y="222011"/>
                  <a:pt x="77576" y="224910"/>
                  <a:pt x="70328" y="224910"/>
                </a:cubicBezTo>
                <a:cubicBezTo>
                  <a:pt x="35186" y="224910"/>
                  <a:pt x="44" y="182739"/>
                  <a:pt x="44" y="12651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11471065" y="5122952"/>
            <a:ext cx="899640" cy="241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平和蜜柚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71065" y="5397842"/>
            <a:ext cx="113704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漳州特色水果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1121205" y="5797682"/>
            <a:ext cx="224910" cy="224910"/>
          </a:xfrm>
          <a:custGeom>
            <a:avLst/>
            <a:gdLst/>
            <a:ahLst/>
            <a:cxnLst/>
            <a:rect l="l" t="t" r="r" b="b"/>
            <a:pathLst>
              <a:path w="224910" h="224910">
                <a:moveTo>
                  <a:pt x="51264" y="14848"/>
                </a:moveTo>
                <a:cubicBezTo>
                  <a:pt x="53240" y="12168"/>
                  <a:pt x="56403" y="10543"/>
                  <a:pt x="59742" y="10543"/>
                </a:cubicBezTo>
                <a:lnTo>
                  <a:pt x="165168" y="10543"/>
                </a:lnTo>
                <a:cubicBezTo>
                  <a:pt x="168507" y="10543"/>
                  <a:pt x="171670" y="12124"/>
                  <a:pt x="173646" y="14848"/>
                </a:cubicBezTo>
                <a:lnTo>
                  <a:pt x="222845" y="81618"/>
                </a:lnTo>
                <a:cubicBezTo>
                  <a:pt x="225833" y="85659"/>
                  <a:pt x="225525" y="91238"/>
                  <a:pt x="222187" y="94972"/>
                </a:cubicBezTo>
                <a:lnTo>
                  <a:pt x="120274" y="207427"/>
                </a:lnTo>
                <a:cubicBezTo>
                  <a:pt x="118297" y="209623"/>
                  <a:pt x="115442" y="210897"/>
                  <a:pt x="112455" y="210897"/>
                </a:cubicBezTo>
                <a:cubicBezTo>
                  <a:pt x="109468" y="210897"/>
                  <a:pt x="106657" y="209623"/>
                  <a:pt x="104636" y="207427"/>
                </a:cubicBezTo>
                <a:lnTo>
                  <a:pt x="2724" y="94972"/>
                </a:lnTo>
                <a:cubicBezTo>
                  <a:pt x="-659" y="91238"/>
                  <a:pt x="-922" y="85659"/>
                  <a:pt x="2065" y="81618"/>
                </a:cubicBezTo>
                <a:lnTo>
                  <a:pt x="51264" y="14848"/>
                </a:lnTo>
                <a:close/>
                <a:moveTo>
                  <a:pt x="68176" y="32331"/>
                </a:moveTo>
                <a:cubicBezTo>
                  <a:pt x="66726" y="33429"/>
                  <a:pt x="66331" y="35406"/>
                  <a:pt x="67253" y="36943"/>
                </a:cubicBezTo>
                <a:lnTo>
                  <a:pt x="92468" y="78982"/>
                </a:lnTo>
                <a:lnTo>
                  <a:pt x="27806" y="84341"/>
                </a:lnTo>
                <a:cubicBezTo>
                  <a:pt x="26005" y="84473"/>
                  <a:pt x="24600" y="86011"/>
                  <a:pt x="24600" y="87855"/>
                </a:cubicBezTo>
                <a:cubicBezTo>
                  <a:pt x="24600" y="89700"/>
                  <a:pt x="26005" y="91194"/>
                  <a:pt x="27806" y="91370"/>
                </a:cubicBezTo>
                <a:lnTo>
                  <a:pt x="112148" y="98398"/>
                </a:lnTo>
                <a:cubicBezTo>
                  <a:pt x="112323" y="98398"/>
                  <a:pt x="112543" y="98398"/>
                  <a:pt x="112719" y="98398"/>
                </a:cubicBezTo>
                <a:lnTo>
                  <a:pt x="197060" y="91370"/>
                </a:lnTo>
                <a:cubicBezTo>
                  <a:pt x="198861" y="91238"/>
                  <a:pt x="200267" y="89700"/>
                  <a:pt x="200267" y="87855"/>
                </a:cubicBezTo>
                <a:cubicBezTo>
                  <a:pt x="200267" y="86011"/>
                  <a:pt x="198861" y="84517"/>
                  <a:pt x="197060" y="84341"/>
                </a:cubicBezTo>
                <a:lnTo>
                  <a:pt x="132398" y="78938"/>
                </a:lnTo>
                <a:lnTo>
                  <a:pt x="157613" y="36943"/>
                </a:lnTo>
                <a:cubicBezTo>
                  <a:pt x="158535" y="35406"/>
                  <a:pt x="158140" y="33385"/>
                  <a:pt x="156690" y="32331"/>
                </a:cubicBezTo>
                <a:cubicBezTo>
                  <a:pt x="155241" y="31277"/>
                  <a:pt x="153220" y="31452"/>
                  <a:pt x="151990" y="32770"/>
                </a:cubicBezTo>
                <a:lnTo>
                  <a:pt x="112455" y="75644"/>
                </a:lnTo>
                <a:lnTo>
                  <a:pt x="72876" y="32770"/>
                </a:lnTo>
                <a:cubicBezTo>
                  <a:pt x="71646" y="31452"/>
                  <a:pt x="69625" y="31277"/>
                  <a:pt x="68176" y="323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11471065" y="5772692"/>
            <a:ext cx="699720" cy="241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华安玉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471065" y="6047582"/>
            <a:ext cx="1137045" cy="24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漳州特产玉石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840067" y="6747302"/>
            <a:ext cx="4923032" cy="2399041"/>
          </a:xfrm>
          <a:custGeom>
            <a:avLst/>
            <a:gdLst/>
            <a:ahLst/>
            <a:cxnLst/>
            <a:rect l="l" t="t" r="r" b="b"/>
            <a:pathLst>
              <a:path w="4923032" h="2399041">
                <a:moveTo>
                  <a:pt x="0" y="0"/>
                </a:moveTo>
                <a:lnTo>
                  <a:pt x="4923032" y="0"/>
                </a:lnTo>
                <a:lnTo>
                  <a:pt x="4923032" y="2399041"/>
                </a:lnTo>
                <a:lnTo>
                  <a:pt x="0" y="2399041"/>
                </a:lnTo>
                <a:lnTo>
                  <a:pt x="0" y="0"/>
                </a:lnTo>
                <a:close/>
              </a:path>
            </a:pathLst>
          </a:custGeom>
          <a:solidFill>
            <a:srgbClr val="B88A75">
              <a:alpha val="1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11039987" y="6947222"/>
            <a:ext cx="4635646" cy="349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1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美食街区推荐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039987" y="7447022"/>
            <a:ext cx="4623151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漳州古城小吃街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39987" y="7846862"/>
            <a:ext cx="4623151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铜陵夜市(东山岛)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39987" y="8246703"/>
            <a:ext cx="4623151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青年路(鲁面、锅边糊)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39987" y="8646543"/>
            <a:ext cx="4623151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4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闽师大附近(沙茶面)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Travel Guide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漳州旅游实用攻略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4940300" cy="7467600"/>
          </a:xfrm>
          <a:custGeom>
            <a:avLst/>
            <a:gdLst/>
            <a:ahLst/>
            <a:cxnLst/>
            <a:rect l="l" t="t" r="r" b="b"/>
            <a:pathLst>
              <a:path w="4940300" h="7467600">
                <a:moveTo>
                  <a:pt x="0" y="0"/>
                </a:moveTo>
                <a:lnTo>
                  <a:pt x="4940300" y="0"/>
                </a:lnTo>
                <a:lnTo>
                  <a:pt x="4940300" y="7467600"/>
                </a:lnTo>
                <a:lnTo>
                  <a:pt x="0" y="746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11200" y="1828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6" name="Shape 4"/>
          <p:cNvSpPr/>
          <p:nvPr/>
        </p:nvSpPr>
        <p:spPr>
          <a:xfrm>
            <a:off x="904875" y="2006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72281" y="0"/>
                  <a:pt x="79375" y="7094"/>
                  <a:pt x="79375" y="15875"/>
                </a:cubicBezTo>
                <a:lnTo>
                  <a:pt x="79375" y="31750"/>
                </a:lnTo>
                <a:lnTo>
                  <a:pt x="142875" y="31750"/>
                </a:lnTo>
                <a:lnTo>
                  <a:pt x="142875" y="15875"/>
                </a:lnTo>
                <a:cubicBezTo>
                  <a:pt x="142875" y="7094"/>
                  <a:pt x="149969" y="0"/>
                  <a:pt x="158750" y="0"/>
                </a:cubicBezTo>
                <a:cubicBezTo>
                  <a:pt x="167531" y="0"/>
                  <a:pt x="174625" y="7094"/>
                  <a:pt x="174625" y="15875"/>
                </a:cubicBezTo>
                <a:lnTo>
                  <a:pt x="174625" y="31750"/>
                </a:lnTo>
                <a:lnTo>
                  <a:pt x="190500" y="31750"/>
                </a:lnTo>
                <a:cubicBezTo>
                  <a:pt x="208012" y="31750"/>
                  <a:pt x="222250" y="45988"/>
                  <a:pt x="222250" y="63500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63500"/>
                </a:lnTo>
                <a:cubicBezTo>
                  <a:pt x="0" y="45988"/>
                  <a:pt x="14238" y="31750"/>
                  <a:pt x="31750" y="31750"/>
                </a:cubicBezTo>
                <a:lnTo>
                  <a:pt x="47625" y="31750"/>
                </a:lnTo>
                <a:lnTo>
                  <a:pt x="47625" y="15875"/>
                </a:lnTo>
                <a:cubicBezTo>
                  <a:pt x="47625" y="7094"/>
                  <a:pt x="54719" y="0"/>
                  <a:pt x="63500" y="0"/>
                </a:cubicBezTo>
                <a:close/>
                <a:moveTo>
                  <a:pt x="31750" y="119063"/>
                </a:moveTo>
                <a:lnTo>
                  <a:pt x="31750" y="134938"/>
                </a:lnTo>
                <a:cubicBezTo>
                  <a:pt x="31750" y="139303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39303"/>
                  <a:pt x="63500" y="134938"/>
                </a:cubicBezTo>
                <a:lnTo>
                  <a:pt x="63500" y="119063"/>
                </a:lnTo>
                <a:cubicBezTo>
                  <a:pt x="63500" y="114697"/>
                  <a:pt x="59928" y="111125"/>
                  <a:pt x="55563" y="111125"/>
                </a:cubicBezTo>
                <a:lnTo>
                  <a:pt x="39688" y="111125"/>
                </a:lnTo>
                <a:cubicBezTo>
                  <a:pt x="35322" y="111125"/>
                  <a:pt x="31750" y="114697"/>
                  <a:pt x="31750" y="119063"/>
                </a:cubicBezTo>
                <a:close/>
                <a:moveTo>
                  <a:pt x="95250" y="119063"/>
                </a:moveTo>
                <a:lnTo>
                  <a:pt x="95250" y="134938"/>
                </a:lnTo>
                <a:cubicBezTo>
                  <a:pt x="95250" y="139303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39303"/>
                  <a:pt x="127000" y="134938"/>
                </a:cubicBezTo>
                <a:lnTo>
                  <a:pt x="127000" y="119063"/>
                </a:lnTo>
                <a:cubicBezTo>
                  <a:pt x="127000" y="114697"/>
                  <a:pt x="123428" y="111125"/>
                  <a:pt x="119063" y="111125"/>
                </a:cubicBezTo>
                <a:lnTo>
                  <a:pt x="103188" y="111125"/>
                </a:lnTo>
                <a:cubicBezTo>
                  <a:pt x="98822" y="111125"/>
                  <a:pt x="95250" y="114697"/>
                  <a:pt x="95250" y="119063"/>
                </a:cubicBezTo>
                <a:close/>
                <a:moveTo>
                  <a:pt x="166688" y="111125"/>
                </a:moveTo>
                <a:cubicBezTo>
                  <a:pt x="162322" y="111125"/>
                  <a:pt x="158750" y="114697"/>
                  <a:pt x="158750" y="119063"/>
                </a:cubicBezTo>
                <a:lnTo>
                  <a:pt x="158750" y="134938"/>
                </a:lnTo>
                <a:cubicBezTo>
                  <a:pt x="158750" y="139303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39303"/>
                  <a:pt x="190500" y="134938"/>
                </a:cubicBezTo>
                <a:lnTo>
                  <a:pt x="190500" y="119063"/>
                </a:lnTo>
                <a:cubicBezTo>
                  <a:pt x="190500" y="114697"/>
                  <a:pt x="186928" y="111125"/>
                  <a:pt x="182563" y="111125"/>
                </a:cubicBezTo>
                <a:lnTo>
                  <a:pt x="166688" y="111125"/>
                </a:lnTo>
                <a:close/>
                <a:moveTo>
                  <a:pt x="31750" y="182563"/>
                </a:move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55563" y="206375"/>
                </a:lnTo>
                <a:cubicBezTo>
                  <a:pt x="59928" y="206375"/>
                  <a:pt x="63500" y="202803"/>
                  <a:pt x="63500" y="198438"/>
                </a:cubicBezTo>
                <a:lnTo>
                  <a:pt x="63500" y="182563"/>
                </a:lnTo>
                <a:cubicBezTo>
                  <a:pt x="63500" y="178197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8197"/>
                  <a:pt x="31750" y="182563"/>
                </a:cubicBezTo>
                <a:close/>
                <a:moveTo>
                  <a:pt x="103188" y="174625"/>
                </a:moveTo>
                <a:cubicBezTo>
                  <a:pt x="98822" y="174625"/>
                  <a:pt x="95250" y="178197"/>
                  <a:pt x="95250" y="182563"/>
                </a:cubicBezTo>
                <a:lnTo>
                  <a:pt x="95250" y="198438"/>
                </a:lnTo>
                <a:cubicBezTo>
                  <a:pt x="95250" y="202803"/>
                  <a:pt x="98822" y="206375"/>
                  <a:pt x="103188" y="206375"/>
                </a:cubicBezTo>
                <a:lnTo>
                  <a:pt x="119063" y="206375"/>
                </a:lnTo>
                <a:cubicBezTo>
                  <a:pt x="123428" y="206375"/>
                  <a:pt x="127000" y="202803"/>
                  <a:pt x="127000" y="198438"/>
                </a:cubicBezTo>
                <a:lnTo>
                  <a:pt x="127000" y="182563"/>
                </a:lnTo>
                <a:cubicBezTo>
                  <a:pt x="127000" y="178197"/>
                  <a:pt x="123428" y="174625"/>
                  <a:pt x="119063" y="174625"/>
                </a:cubicBezTo>
                <a:lnTo>
                  <a:pt x="103188" y="174625"/>
                </a:lnTo>
                <a:close/>
                <a:moveTo>
                  <a:pt x="158750" y="182563"/>
                </a:moveTo>
                <a:lnTo>
                  <a:pt x="158750" y="198438"/>
                </a:lnTo>
                <a:cubicBezTo>
                  <a:pt x="158750" y="202803"/>
                  <a:pt x="162322" y="206375"/>
                  <a:pt x="166688" y="206375"/>
                </a:cubicBezTo>
                <a:lnTo>
                  <a:pt x="182563" y="206375"/>
                </a:lnTo>
                <a:cubicBezTo>
                  <a:pt x="186928" y="206375"/>
                  <a:pt x="190500" y="202803"/>
                  <a:pt x="190500" y="198438"/>
                </a:cubicBezTo>
                <a:lnTo>
                  <a:pt x="190500" y="182563"/>
                </a:lnTo>
                <a:cubicBezTo>
                  <a:pt x="190500" y="178197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8197"/>
                  <a:pt x="158750" y="1825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73200" y="1930400"/>
            <a:ext cx="198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最佳旅游时间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11200" y="2590800"/>
            <a:ext cx="4533900" cy="1371600"/>
          </a:xfrm>
          <a:custGeom>
            <a:avLst/>
            <a:gdLst/>
            <a:ahLst/>
            <a:cxnLst/>
            <a:rect l="l" t="t" r="r" b="b"/>
            <a:pathLst>
              <a:path w="4533900" h="1371600">
                <a:moveTo>
                  <a:pt x="0" y="0"/>
                </a:moveTo>
                <a:lnTo>
                  <a:pt x="4533900" y="0"/>
                </a:lnTo>
                <a:lnTo>
                  <a:pt x="45339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>
              <a:alpha val="1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63600" y="2743200"/>
            <a:ext cx="66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4-5月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690533" y="27686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春季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63600" y="3200400"/>
            <a:ext cx="4330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气候宜人,适合土楼游览。梯田绿意盎然,是摄影的最佳季节。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1200" y="4064000"/>
            <a:ext cx="4533900" cy="1371600"/>
          </a:xfrm>
          <a:custGeom>
            <a:avLst/>
            <a:gdLst/>
            <a:ahLst/>
            <a:cxnLst/>
            <a:rect l="l" t="t" r="r" b="b"/>
            <a:pathLst>
              <a:path w="4533900" h="1371600">
                <a:moveTo>
                  <a:pt x="0" y="0"/>
                </a:moveTo>
                <a:lnTo>
                  <a:pt x="4533900" y="0"/>
                </a:lnTo>
                <a:lnTo>
                  <a:pt x="45339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63600" y="4216400"/>
            <a:ext cx="66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7-8月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690533" y="42418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夏季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63600" y="4673600"/>
            <a:ext cx="4330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海滨度假最佳时节。马銮湾、火山岛海水温暖,适合游泳、浮潜。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1200" y="5537200"/>
            <a:ext cx="4533900" cy="1371600"/>
          </a:xfrm>
          <a:custGeom>
            <a:avLst/>
            <a:gdLst/>
            <a:ahLst/>
            <a:cxnLst/>
            <a:rect l="l" t="t" r="r" b="b"/>
            <a:pathLst>
              <a:path w="4533900" h="1371600">
                <a:moveTo>
                  <a:pt x="0" y="0"/>
                </a:moveTo>
                <a:lnTo>
                  <a:pt x="4533900" y="0"/>
                </a:lnTo>
                <a:lnTo>
                  <a:pt x="45339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>
              <a:alpha val="1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63600" y="5689600"/>
            <a:ext cx="90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A9A8C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10-11月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90533" y="57150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秋季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63600" y="6146800"/>
            <a:ext cx="4330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避开台风季,适合全景游览。气候凉爽,古城、土楼、海岛皆宜。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55733" y="1625600"/>
            <a:ext cx="4940300" cy="7467600"/>
          </a:xfrm>
          <a:custGeom>
            <a:avLst/>
            <a:gdLst/>
            <a:ahLst/>
            <a:cxnLst/>
            <a:rect l="l" t="t" r="r" b="b"/>
            <a:pathLst>
              <a:path w="4940300" h="7467600">
                <a:moveTo>
                  <a:pt x="0" y="0"/>
                </a:moveTo>
                <a:lnTo>
                  <a:pt x="4940300" y="0"/>
                </a:lnTo>
                <a:lnTo>
                  <a:pt x="4940300" y="7467600"/>
                </a:lnTo>
                <a:lnTo>
                  <a:pt x="0" y="746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5858933" y="1828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22" name="Shape 20"/>
          <p:cNvSpPr/>
          <p:nvPr/>
        </p:nvSpPr>
        <p:spPr>
          <a:xfrm>
            <a:off x="6036733" y="2006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47625"/>
                </a:moveTo>
                <a:cubicBezTo>
                  <a:pt x="254000" y="72529"/>
                  <a:pt x="224681" y="109686"/>
                  <a:pt x="212030" y="124520"/>
                </a:cubicBezTo>
                <a:cubicBezTo>
                  <a:pt x="210145" y="126702"/>
                  <a:pt x="207367" y="127546"/>
                  <a:pt x="204837" y="127000"/>
                </a:cubicBezTo>
                <a:lnTo>
                  <a:pt x="158750" y="127000"/>
                </a:lnTo>
                <a:cubicBezTo>
                  <a:pt x="149969" y="127000"/>
                  <a:pt x="142875" y="134094"/>
                  <a:pt x="142875" y="142875"/>
                </a:cubicBezTo>
                <a:cubicBezTo>
                  <a:pt x="142875" y="151656"/>
                  <a:pt x="149969" y="158750"/>
                  <a:pt x="158750" y="158750"/>
                </a:cubicBezTo>
                <a:lnTo>
                  <a:pt x="206375" y="158750"/>
                </a:lnTo>
                <a:cubicBezTo>
                  <a:pt x="232668" y="158750"/>
                  <a:pt x="254000" y="180082"/>
                  <a:pt x="254000" y="206375"/>
                </a:cubicBezTo>
                <a:cubicBezTo>
                  <a:pt x="254000" y="232668"/>
                  <a:pt x="232668" y="254000"/>
                  <a:pt x="206375" y="254000"/>
                </a:cubicBezTo>
                <a:lnTo>
                  <a:pt x="69255" y="254000"/>
                </a:lnTo>
                <a:cubicBezTo>
                  <a:pt x="73571" y="249089"/>
                  <a:pt x="78829" y="242788"/>
                  <a:pt x="84138" y="235744"/>
                </a:cubicBezTo>
                <a:cubicBezTo>
                  <a:pt x="87263" y="231577"/>
                  <a:pt x="90488" y="227012"/>
                  <a:pt x="93563" y="222250"/>
                </a:cubicBezTo>
                <a:lnTo>
                  <a:pt x="206375" y="222250"/>
                </a:lnTo>
                <a:cubicBezTo>
                  <a:pt x="215156" y="222250"/>
                  <a:pt x="222250" y="215156"/>
                  <a:pt x="222250" y="206375"/>
                </a:cubicBezTo>
                <a:cubicBezTo>
                  <a:pt x="222250" y="197594"/>
                  <a:pt x="215156" y="190500"/>
                  <a:pt x="206375" y="190500"/>
                </a:cubicBezTo>
                <a:lnTo>
                  <a:pt x="158750" y="190500"/>
                </a:lnTo>
                <a:cubicBezTo>
                  <a:pt x="132457" y="190500"/>
                  <a:pt x="111125" y="169168"/>
                  <a:pt x="111125" y="142875"/>
                </a:cubicBezTo>
                <a:cubicBezTo>
                  <a:pt x="111125" y="116582"/>
                  <a:pt x="132457" y="95250"/>
                  <a:pt x="158750" y="95250"/>
                </a:cubicBezTo>
                <a:lnTo>
                  <a:pt x="178495" y="95250"/>
                </a:lnTo>
                <a:cubicBezTo>
                  <a:pt x="168077" y="79623"/>
                  <a:pt x="158750" y="61664"/>
                  <a:pt x="158750" y="47625"/>
                </a:cubicBezTo>
                <a:cubicBezTo>
                  <a:pt x="158750" y="21332"/>
                  <a:pt x="180082" y="0"/>
                  <a:pt x="206375" y="0"/>
                </a:cubicBezTo>
                <a:cubicBezTo>
                  <a:pt x="232668" y="0"/>
                  <a:pt x="254000" y="21332"/>
                  <a:pt x="254000" y="47625"/>
                </a:cubicBezTo>
                <a:close/>
                <a:moveTo>
                  <a:pt x="58093" y="242639"/>
                </a:moveTo>
                <a:cubicBezTo>
                  <a:pt x="56207" y="244773"/>
                  <a:pt x="54521" y="246658"/>
                  <a:pt x="53082" y="248245"/>
                </a:cubicBezTo>
                <a:lnTo>
                  <a:pt x="52189" y="249237"/>
                </a:lnTo>
                <a:lnTo>
                  <a:pt x="52090" y="249138"/>
                </a:lnTo>
                <a:cubicBezTo>
                  <a:pt x="49113" y="251420"/>
                  <a:pt x="44847" y="251123"/>
                  <a:pt x="42168" y="248245"/>
                </a:cubicBezTo>
                <a:cubicBezTo>
                  <a:pt x="29666" y="234652"/>
                  <a:pt x="0" y="199678"/>
                  <a:pt x="0" y="174625"/>
                </a:cubicBezTo>
                <a:cubicBezTo>
                  <a:pt x="0" y="148332"/>
                  <a:pt x="21332" y="127000"/>
                  <a:pt x="47625" y="127000"/>
                </a:cubicBezTo>
                <a:cubicBezTo>
                  <a:pt x="73918" y="127000"/>
                  <a:pt x="95250" y="148332"/>
                  <a:pt x="95250" y="174625"/>
                </a:cubicBezTo>
                <a:cubicBezTo>
                  <a:pt x="95250" y="189508"/>
                  <a:pt x="84782" y="207863"/>
                  <a:pt x="73670" y="223193"/>
                </a:cubicBezTo>
                <a:cubicBezTo>
                  <a:pt x="68362" y="230485"/>
                  <a:pt x="62905" y="237083"/>
                  <a:pt x="58390" y="242292"/>
                </a:cubicBezTo>
                <a:lnTo>
                  <a:pt x="58093" y="242639"/>
                </a:lnTo>
                <a:close/>
                <a:moveTo>
                  <a:pt x="63500" y="174625"/>
                </a:moveTo>
                <a:cubicBezTo>
                  <a:pt x="63500" y="165863"/>
                  <a:pt x="56387" y="158750"/>
                  <a:pt x="47625" y="158750"/>
                </a:cubicBezTo>
                <a:cubicBezTo>
                  <a:pt x="38863" y="158750"/>
                  <a:pt x="31750" y="165863"/>
                  <a:pt x="31750" y="174625"/>
                </a:cubicBezTo>
                <a:cubicBezTo>
                  <a:pt x="31750" y="183387"/>
                  <a:pt x="38863" y="190500"/>
                  <a:pt x="47625" y="190500"/>
                </a:cubicBezTo>
                <a:cubicBezTo>
                  <a:pt x="56387" y="190500"/>
                  <a:pt x="63500" y="183387"/>
                  <a:pt x="63500" y="174625"/>
                </a:cubicBezTo>
                <a:close/>
                <a:moveTo>
                  <a:pt x="206375" y="63500"/>
                </a:moveTo>
                <a:cubicBezTo>
                  <a:pt x="215137" y="63500"/>
                  <a:pt x="222250" y="56387"/>
                  <a:pt x="222250" y="47625"/>
                </a:cubicBezTo>
                <a:cubicBezTo>
                  <a:pt x="222250" y="38863"/>
                  <a:pt x="215137" y="31750"/>
                  <a:pt x="206375" y="31750"/>
                </a:cubicBezTo>
                <a:cubicBezTo>
                  <a:pt x="197613" y="31750"/>
                  <a:pt x="190500" y="38863"/>
                  <a:pt x="190500" y="47625"/>
                </a:cubicBezTo>
                <a:cubicBezTo>
                  <a:pt x="190500" y="56387"/>
                  <a:pt x="197613" y="63500"/>
                  <a:pt x="206375" y="635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620934" y="19304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经典行程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84333" y="2590800"/>
            <a:ext cx="50800" cy="1422400"/>
          </a:xfrm>
          <a:custGeom>
            <a:avLst/>
            <a:gdLst/>
            <a:ahLst/>
            <a:cxnLst/>
            <a:rect l="l" t="t" r="r" b="b"/>
            <a:pathLst>
              <a:path w="50800" h="1422400">
                <a:moveTo>
                  <a:pt x="0" y="0"/>
                </a:moveTo>
                <a:lnTo>
                  <a:pt x="50800" y="0"/>
                </a:lnTo>
                <a:lnTo>
                  <a:pt x="50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25" name="Text 23"/>
          <p:cNvSpPr/>
          <p:nvPr/>
        </p:nvSpPr>
        <p:spPr>
          <a:xfrm>
            <a:off x="6062133" y="2590800"/>
            <a:ext cx="444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3天2晚经典线路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062133" y="2997200"/>
            <a:ext cx="443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Day1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漳州古城+文庙+南山寺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062133" y="3352800"/>
            <a:ext cx="443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Day2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南靖土楼田螺坑+云水谣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062133" y="3708400"/>
            <a:ext cx="443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Day3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东山岛南门湾+马銮湾+铜陵夜市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84333" y="4114800"/>
            <a:ext cx="50800" cy="1422400"/>
          </a:xfrm>
          <a:custGeom>
            <a:avLst/>
            <a:gdLst/>
            <a:ahLst/>
            <a:cxnLst/>
            <a:rect l="l" t="t" r="r" b="b"/>
            <a:pathLst>
              <a:path w="50800" h="1422400">
                <a:moveTo>
                  <a:pt x="0" y="0"/>
                </a:moveTo>
                <a:lnTo>
                  <a:pt x="50800" y="0"/>
                </a:lnTo>
                <a:lnTo>
                  <a:pt x="50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30" name="Text 28"/>
          <p:cNvSpPr/>
          <p:nvPr/>
        </p:nvSpPr>
        <p:spPr>
          <a:xfrm>
            <a:off x="6062133" y="4114800"/>
            <a:ext cx="444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4天3晚深度游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062133" y="4521200"/>
            <a:ext cx="443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Day1-2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漳州古城+非遗体验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062133" y="4876800"/>
            <a:ext cx="443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Day3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南靖土楼+河坑土楼群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62133" y="5232400"/>
            <a:ext cx="443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Day4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火山岛+埭美古村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858933" y="5638800"/>
            <a:ext cx="4533900" cy="1473200"/>
          </a:xfrm>
          <a:custGeom>
            <a:avLst/>
            <a:gdLst/>
            <a:ahLst/>
            <a:cxnLst/>
            <a:rect l="l" t="t" r="r" b="b"/>
            <a:pathLst>
              <a:path w="4533900" h="1473200">
                <a:moveTo>
                  <a:pt x="0" y="0"/>
                </a:moveTo>
                <a:lnTo>
                  <a:pt x="4533900" y="0"/>
                </a:lnTo>
                <a:lnTo>
                  <a:pt x="45339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35" name="Text 33"/>
          <p:cNvSpPr/>
          <p:nvPr/>
        </p:nvSpPr>
        <p:spPr>
          <a:xfrm>
            <a:off x="6011333" y="5791200"/>
            <a:ext cx="434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预算参考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011333" y="62484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门票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67563" y="6248400"/>
            <a:ext cx="10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200-300元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178800" y="62484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住宿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053248" y="6248400"/>
            <a:ext cx="129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250-600元/晚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011333" y="66548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餐饮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85781" y="6654800"/>
            <a:ext cx="129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150-300元/天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178800" y="66548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总计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124950" y="6654800"/>
            <a:ext cx="121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1000-2000元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803467" y="1625600"/>
            <a:ext cx="4940300" cy="2184400"/>
          </a:xfrm>
          <a:custGeom>
            <a:avLst/>
            <a:gdLst/>
            <a:ahLst/>
            <a:cxnLst/>
            <a:rect l="l" t="t" r="r" b="b"/>
            <a:pathLst>
              <a:path w="4940300" h="2184400">
                <a:moveTo>
                  <a:pt x="0" y="0"/>
                </a:moveTo>
                <a:lnTo>
                  <a:pt x="4940300" y="0"/>
                </a:lnTo>
                <a:lnTo>
                  <a:pt x="4940300" y="2184400"/>
                </a:lnTo>
                <a:lnTo>
                  <a:pt x="0" y="21844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11006667" y="1828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11149542" y="1968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0365" y="52417"/>
                </a:moveTo>
                <a:lnTo>
                  <a:pt x="48711" y="85725"/>
                </a:lnTo>
                <a:lnTo>
                  <a:pt x="179889" y="85725"/>
                </a:lnTo>
                <a:lnTo>
                  <a:pt x="168235" y="52417"/>
                </a:lnTo>
                <a:cubicBezTo>
                  <a:pt x="166226" y="46702"/>
                  <a:pt x="160824" y="42863"/>
                  <a:pt x="154751" y="42863"/>
                </a:cubicBezTo>
                <a:lnTo>
                  <a:pt x="73849" y="42863"/>
                </a:lnTo>
                <a:cubicBezTo>
                  <a:pt x="67776" y="42863"/>
                  <a:pt x="62374" y="46702"/>
                  <a:pt x="60365" y="52417"/>
                </a:cubicBezTo>
                <a:close/>
                <a:moveTo>
                  <a:pt x="17681" y="87868"/>
                </a:moveTo>
                <a:lnTo>
                  <a:pt x="33397" y="42996"/>
                </a:lnTo>
                <a:cubicBezTo>
                  <a:pt x="39425" y="25807"/>
                  <a:pt x="55632" y="14288"/>
                  <a:pt x="73849" y="14288"/>
                </a:cubicBezTo>
                <a:lnTo>
                  <a:pt x="154751" y="14288"/>
                </a:lnTo>
                <a:cubicBezTo>
                  <a:pt x="172968" y="14288"/>
                  <a:pt x="189175" y="25807"/>
                  <a:pt x="195203" y="42996"/>
                </a:cubicBezTo>
                <a:lnTo>
                  <a:pt x="210919" y="87868"/>
                </a:lnTo>
                <a:cubicBezTo>
                  <a:pt x="221278" y="92154"/>
                  <a:pt x="228600" y="102379"/>
                  <a:pt x="228600" y="11430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200025" y="214313"/>
                </a:lnTo>
                <a:cubicBezTo>
                  <a:pt x="192122" y="214313"/>
                  <a:pt x="185738" y="207928"/>
                  <a:pt x="185738" y="200025"/>
                </a:cubicBezTo>
                <a:lnTo>
                  <a:pt x="185738" y="185738"/>
                </a:lnTo>
                <a:lnTo>
                  <a:pt x="42863" y="185738"/>
                </a:lnTo>
                <a:lnTo>
                  <a:pt x="42863" y="200025"/>
                </a:lnTo>
                <a:cubicBezTo>
                  <a:pt x="42863" y="207928"/>
                  <a:pt x="36478" y="214313"/>
                  <a:pt x="28575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14300"/>
                </a:lnTo>
                <a:cubicBezTo>
                  <a:pt x="0" y="102379"/>
                  <a:pt x="7322" y="92154"/>
                  <a:pt x="17681" y="87868"/>
                </a:cubicBezTo>
                <a:close/>
                <a:moveTo>
                  <a:pt x="57150" y="135731"/>
                </a:moveTo>
                <a:cubicBezTo>
                  <a:pt x="57150" y="127846"/>
                  <a:pt x="50748" y="121444"/>
                  <a:pt x="42863" y="121444"/>
                </a:cubicBezTo>
                <a:cubicBezTo>
                  <a:pt x="34977" y="121444"/>
                  <a:pt x="28575" y="127846"/>
                  <a:pt x="28575" y="135731"/>
                </a:cubicBezTo>
                <a:cubicBezTo>
                  <a:pt x="28575" y="143617"/>
                  <a:pt x="34977" y="150019"/>
                  <a:pt x="42863" y="150019"/>
                </a:cubicBezTo>
                <a:cubicBezTo>
                  <a:pt x="50748" y="150019"/>
                  <a:pt x="57150" y="143617"/>
                  <a:pt x="57150" y="135731"/>
                </a:cubicBezTo>
                <a:close/>
                <a:moveTo>
                  <a:pt x="185738" y="150019"/>
                </a:moveTo>
                <a:cubicBezTo>
                  <a:pt x="193623" y="150019"/>
                  <a:pt x="200025" y="143617"/>
                  <a:pt x="200025" y="135731"/>
                </a:cubicBezTo>
                <a:cubicBezTo>
                  <a:pt x="200025" y="127846"/>
                  <a:pt x="193623" y="121444"/>
                  <a:pt x="185738" y="121444"/>
                </a:cubicBezTo>
                <a:cubicBezTo>
                  <a:pt x="177852" y="121444"/>
                  <a:pt x="171450" y="127846"/>
                  <a:pt x="171450" y="135731"/>
                </a:cubicBezTo>
                <a:cubicBezTo>
                  <a:pt x="171450" y="143617"/>
                  <a:pt x="177852" y="150019"/>
                  <a:pt x="185738" y="15001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11667067" y="19050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交通指南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06667" y="2489200"/>
            <a:ext cx="463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高铁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至漳州站或南靖站,厦门北站转车19分钟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06667" y="2895600"/>
            <a:ext cx="463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飞机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厦门高崎机场距漳州约1小时车程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06667" y="3302000"/>
            <a:ext cx="463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市内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共享电动车全覆盖,景点间建议自驾或包车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803467" y="4013200"/>
            <a:ext cx="4940300" cy="2438400"/>
          </a:xfrm>
          <a:custGeom>
            <a:avLst/>
            <a:gdLst/>
            <a:ahLst/>
            <a:cxnLst/>
            <a:rect l="l" t="t" r="r" b="b"/>
            <a:pathLst>
              <a:path w="4940300" h="2438400">
                <a:moveTo>
                  <a:pt x="0" y="0"/>
                </a:moveTo>
                <a:lnTo>
                  <a:pt x="4940300" y="0"/>
                </a:lnTo>
                <a:lnTo>
                  <a:pt x="49403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>
              <a:alpha val="1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11006667" y="42164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实用贴士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32067" y="4775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54" name="Text 52"/>
          <p:cNvSpPr/>
          <p:nvPr/>
        </p:nvSpPr>
        <p:spPr>
          <a:xfrm>
            <a:off x="11362267" y="4724400"/>
            <a:ext cx="340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土楼景区山路崎岖,建议穿舒适运动鞋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032067" y="5181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56" name="Text 54"/>
          <p:cNvSpPr/>
          <p:nvPr/>
        </p:nvSpPr>
        <p:spPr>
          <a:xfrm>
            <a:off x="11362267" y="5130800"/>
            <a:ext cx="218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山区多雨,记得携带雨具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032067" y="5588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58" name="Text 56"/>
          <p:cNvSpPr/>
          <p:nvPr/>
        </p:nvSpPr>
        <p:spPr>
          <a:xfrm>
            <a:off x="11362267" y="5537200"/>
            <a:ext cx="259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尊重土楼居民,避免乱拍私房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032067" y="5994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60" name="Text 58"/>
          <p:cNvSpPr/>
          <p:nvPr/>
        </p:nvSpPr>
        <p:spPr>
          <a:xfrm>
            <a:off x="11362267" y="594360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海鲜建议在正规市场购买,避免被宰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0803467" y="6654800"/>
            <a:ext cx="4940300" cy="2438400"/>
          </a:xfrm>
          <a:custGeom>
            <a:avLst/>
            <a:gdLst/>
            <a:ahLst/>
            <a:cxnLst/>
            <a:rect l="l" t="t" r="r" b="b"/>
            <a:pathLst>
              <a:path w="4940300" h="2438400">
                <a:moveTo>
                  <a:pt x="0" y="0"/>
                </a:moveTo>
                <a:lnTo>
                  <a:pt x="4940300" y="0"/>
                </a:lnTo>
                <a:lnTo>
                  <a:pt x="49403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62" name="Text 60"/>
          <p:cNvSpPr/>
          <p:nvPr/>
        </p:nvSpPr>
        <p:spPr>
          <a:xfrm>
            <a:off x="11006667" y="68580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门票信息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006667" y="73660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田螺坑土楼群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5131390" y="7366000"/>
            <a:ext cx="52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90元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1006667" y="77724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云水谣古镇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5131390" y="7772400"/>
            <a:ext cx="52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90元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006667" y="81788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风动石景区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5131390" y="8178800"/>
            <a:ext cx="52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60元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1006667" y="85852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火山岛景区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5026349" y="8585200"/>
            <a:ext cx="62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250元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5b0988e595225.cdn.sohucs.com/3481ceb3258ec1fd1284bb199e832062c2bd2f92.jpeg">    </p:cNvPr>
          <p:cNvPicPr>
            <a:picLocks noChangeAspect="1"/>
          </p:cNvPicPr>
          <p:nvPr/>
        </p:nvPicPr>
        <p:blipFill>
          <a:blip r:embed="rId1"/>
          <a:srcRect l="0" r="0" t="7662" b="766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7A6258">
                  <a:alpha val="95000"/>
                </a:srgbClr>
              </a:gs>
              <a:gs pos="50000">
                <a:srgbClr val="7A6258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413500" y="2073275"/>
            <a:ext cx="34290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慢游漳州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5200" y="3330575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6" name="Text 3"/>
          <p:cNvSpPr/>
          <p:nvPr/>
        </p:nvSpPr>
        <p:spPr>
          <a:xfrm>
            <a:off x="3187700" y="3787775"/>
            <a:ext cx="988060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FFFFF">
                    <a:alpha val="9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漳州,这座闽南山海间的千年古城,既有土楼的雄浑壮美,又有海岛的清新浪漫;既有古城的烟火气息,又有现代的科技智慧。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187700" y="4918075"/>
            <a:ext cx="98806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FFFFF">
                    <a:alpha val="95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在这里,你可以登田螺坑俯瞰"四菜一汤"的建筑奇观,可以漫步南门湾感受"一半烟火一半海"的治愈,可以穿梭于漳州古城的石板路品尝卤面与四果汤,可以在火山岛的地质奇观中感叹大自然的鬼斧神工。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521200" y="68040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7603" y="38889"/>
                </a:moveTo>
                <a:lnTo>
                  <a:pt x="114300" y="48131"/>
                </a:lnTo>
                <a:lnTo>
                  <a:pt x="120997" y="38889"/>
                </a:lnTo>
                <a:cubicBezTo>
                  <a:pt x="132159" y="23440"/>
                  <a:pt x="150108" y="14288"/>
                  <a:pt x="169173" y="14288"/>
                </a:cubicBezTo>
                <a:cubicBezTo>
                  <a:pt x="201990" y="14288"/>
                  <a:pt x="228600" y="40898"/>
                  <a:pt x="228600" y="73715"/>
                </a:cubicBezTo>
                <a:lnTo>
                  <a:pt x="228600" y="74875"/>
                </a:lnTo>
                <a:cubicBezTo>
                  <a:pt x="228600" y="124971"/>
                  <a:pt x="166137" y="183148"/>
                  <a:pt x="133543" y="208017"/>
                </a:cubicBezTo>
                <a:cubicBezTo>
                  <a:pt x="128007" y="212214"/>
                  <a:pt x="121221" y="214313"/>
                  <a:pt x="114300" y="214313"/>
                </a:cubicBezTo>
                <a:cubicBezTo>
                  <a:pt x="107379" y="214313"/>
                  <a:pt x="100548" y="212259"/>
                  <a:pt x="95057" y="208017"/>
                </a:cubicBezTo>
                <a:cubicBezTo>
                  <a:pt x="62463" y="183148"/>
                  <a:pt x="0" y="124971"/>
                  <a:pt x="0" y="74875"/>
                </a:cubicBezTo>
                <a:lnTo>
                  <a:pt x="0" y="73715"/>
                </a:lnTo>
                <a:cubicBezTo>
                  <a:pt x="0" y="40898"/>
                  <a:pt x="26610" y="14288"/>
                  <a:pt x="59427" y="14288"/>
                </a:cubicBezTo>
                <a:cubicBezTo>
                  <a:pt x="78492" y="14288"/>
                  <a:pt x="96441" y="23440"/>
                  <a:pt x="107603" y="38889"/>
                </a:cubicBez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9" name="Text 6"/>
          <p:cNvSpPr/>
          <p:nvPr/>
        </p:nvSpPr>
        <p:spPr>
          <a:xfrm>
            <a:off x="4826000" y="6765925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山海之城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096000" y="6816725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546850" y="68040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6576" y="2277"/>
                </a:moveTo>
                <a:cubicBezTo>
                  <a:pt x="111264" y="-759"/>
                  <a:pt x="117336" y="-759"/>
                  <a:pt x="122024" y="2277"/>
                </a:cubicBezTo>
                <a:lnTo>
                  <a:pt x="222037" y="66571"/>
                </a:lnTo>
                <a:cubicBezTo>
                  <a:pt x="227350" y="70009"/>
                  <a:pt x="229806" y="76527"/>
                  <a:pt x="228020" y="82600"/>
                </a:cubicBezTo>
                <a:cubicBezTo>
                  <a:pt x="226234" y="88672"/>
                  <a:pt x="220653" y="92869"/>
                  <a:pt x="214313" y="92869"/>
                </a:cubicBezTo>
                <a:lnTo>
                  <a:pt x="200025" y="92869"/>
                </a:lnTo>
                <a:lnTo>
                  <a:pt x="200025" y="185738"/>
                </a:lnTo>
                <a:lnTo>
                  <a:pt x="222885" y="202883"/>
                </a:lnTo>
                <a:cubicBezTo>
                  <a:pt x="226502" y="205561"/>
                  <a:pt x="228600" y="209803"/>
                  <a:pt x="228600" y="214313"/>
                </a:cubicBezTo>
                <a:cubicBezTo>
                  <a:pt x="228600" y="222215"/>
                  <a:pt x="222215" y="228600"/>
                  <a:pt x="214313" y="228600"/>
                </a:cubicBezTo>
                <a:lnTo>
                  <a:pt x="14288" y="228600"/>
                </a:lnTo>
                <a:cubicBezTo>
                  <a:pt x="6385" y="228600"/>
                  <a:pt x="0" y="222215"/>
                  <a:pt x="0" y="214313"/>
                </a:cubicBezTo>
                <a:cubicBezTo>
                  <a:pt x="0" y="209803"/>
                  <a:pt x="2098" y="205561"/>
                  <a:pt x="5715" y="202883"/>
                </a:cubicBezTo>
                <a:lnTo>
                  <a:pt x="28575" y="185738"/>
                </a:lnTo>
                <a:lnTo>
                  <a:pt x="28575" y="185738"/>
                </a:lnTo>
                <a:lnTo>
                  <a:pt x="28575" y="92869"/>
                </a:lnTo>
                <a:lnTo>
                  <a:pt x="14288" y="92869"/>
                </a:lnTo>
                <a:cubicBezTo>
                  <a:pt x="7947" y="92869"/>
                  <a:pt x="2366" y="88672"/>
                  <a:pt x="580" y="82600"/>
                </a:cubicBezTo>
                <a:cubicBezTo>
                  <a:pt x="-1206" y="76527"/>
                  <a:pt x="1250" y="69964"/>
                  <a:pt x="6563" y="66571"/>
                </a:cubicBezTo>
                <a:lnTo>
                  <a:pt x="106576" y="2277"/>
                </a:lnTo>
                <a:close/>
                <a:moveTo>
                  <a:pt x="150019" y="92869"/>
                </a:moveTo>
                <a:lnTo>
                  <a:pt x="150019" y="185738"/>
                </a:lnTo>
                <a:lnTo>
                  <a:pt x="178594" y="185738"/>
                </a:lnTo>
                <a:lnTo>
                  <a:pt x="178594" y="92869"/>
                </a:lnTo>
                <a:lnTo>
                  <a:pt x="150019" y="92869"/>
                </a:lnTo>
                <a:close/>
                <a:moveTo>
                  <a:pt x="100013" y="185738"/>
                </a:moveTo>
                <a:lnTo>
                  <a:pt x="128588" y="185738"/>
                </a:lnTo>
                <a:lnTo>
                  <a:pt x="128588" y="92869"/>
                </a:lnTo>
                <a:lnTo>
                  <a:pt x="100013" y="92869"/>
                </a:lnTo>
                <a:lnTo>
                  <a:pt x="100013" y="185738"/>
                </a:lnTo>
                <a:close/>
                <a:moveTo>
                  <a:pt x="50006" y="92869"/>
                </a:moveTo>
                <a:lnTo>
                  <a:pt x="50006" y="185738"/>
                </a:lnTo>
                <a:lnTo>
                  <a:pt x="78581" y="185738"/>
                </a:lnTo>
                <a:lnTo>
                  <a:pt x="78581" y="92869"/>
                </a:lnTo>
                <a:lnTo>
                  <a:pt x="50006" y="92869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12" name="Text 9"/>
          <p:cNvSpPr/>
          <p:nvPr/>
        </p:nvSpPr>
        <p:spPr>
          <a:xfrm>
            <a:off x="6851650" y="6765925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世遗之乡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21650" y="6816725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8572500" y="68040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30" y="6429"/>
                </a:moveTo>
                <a:cubicBezTo>
                  <a:pt x="28173" y="2768"/>
                  <a:pt x="25092" y="0"/>
                  <a:pt x="21431" y="0"/>
                </a:cubicBezTo>
                <a:cubicBezTo>
                  <a:pt x="17770" y="0"/>
                  <a:pt x="14689" y="2768"/>
                  <a:pt x="14288" y="6385"/>
                </a:cubicBezTo>
                <a:lnTo>
                  <a:pt x="7992" y="66839"/>
                </a:lnTo>
                <a:cubicBezTo>
                  <a:pt x="7412" y="69518"/>
                  <a:pt x="7144" y="72241"/>
                  <a:pt x="7144" y="74965"/>
                </a:cubicBezTo>
                <a:cubicBezTo>
                  <a:pt x="7144" y="95458"/>
                  <a:pt x="22815" y="112291"/>
                  <a:pt x="42863" y="114121"/>
                </a:cubicBezTo>
                <a:lnTo>
                  <a:pt x="42863" y="214313"/>
                </a:lnTo>
                <a:cubicBezTo>
                  <a:pt x="42863" y="222215"/>
                  <a:pt x="49247" y="228600"/>
                  <a:pt x="57150" y="228600"/>
                </a:cubicBezTo>
                <a:cubicBezTo>
                  <a:pt x="65053" y="228600"/>
                  <a:pt x="71438" y="222215"/>
                  <a:pt x="71438" y="214313"/>
                </a:cubicBezTo>
                <a:lnTo>
                  <a:pt x="71438" y="114121"/>
                </a:lnTo>
                <a:cubicBezTo>
                  <a:pt x="91485" y="112291"/>
                  <a:pt x="107156" y="95458"/>
                  <a:pt x="107156" y="74965"/>
                </a:cubicBezTo>
                <a:cubicBezTo>
                  <a:pt x="107156" y="72241"/>
                  <a:pt x="106888" y="69518"/>
                  <a:pt x="106308" y="66839"/>
                </a:cubicBezTo>
                <a:lnTo>
                  <a:pt x="99968" y="6385"/>
                </a:lnTo>
                <a:cubicBezTo>
                  <a:pt x="99611" y="2768"/>
                  <a:pt x="96530" y="0"/>
                  <a:pt x="92869" y="0"/>
                </a:cubicBezTo>
                <a:cubicBezTo>
                  <a:pt x="89208" y="0"/>
                  <a:pt x="86127" y="2768"/>
                  <a:pt x="85770" y="6429"/>
                </a:cubicBezTo>
                <a:lnTo>
                  <a:pt x="79697" y="66928"/>
                </a:lnTo>
                <a:cubicBezTo>
                  <a:pt x="79430" y="69473"/>
                  <a:pt x="77286" y="71438"/>
                  <a:pt x="74741" y="71438"/>
                </a:cubicBezTo>
                <a:cubicBezTo>
                  <a:pt x="72152" y="71438"/>
                  <a:pt x="70009" y="69473"/>
                  <a:pt x="69741" y="66883"/>
                </a:cubicBezTo>
                <a:lnTo>
                  <a:pt x="64249" y="6519"/>
                </a:lnTo>
                <a:cubicBezTo>
                  <a:pt x="63937" y="2813"/>
                  <a:pt x="60856" y="0"/>
                  <a:pt x="57150" y="0"/>
                </a:cubicBezTo>
                <a:cubicBezTo>
                  <a:pt x="53444" y="0"/>
                  <a:pt x="50363" y="2813"/>
                  <a:pt x="50051" y="6519"/>
                </a:cubicBezTo>
                <a:lnTo>
                  <a:pt x="44559" y="66883"/>
                </a:lnTo>
                <a:cubicBezTo>
                  <a:pt x="44336" y="69473"/>
                  <a:pt x="42148" y="71438"/>
                  <a:pt x="39559" y="71438"/>
                </a:cubicBezTo>
                <a:cubicBezTo>
                  <a:pt x="36969" y="71438"/>
                  <a:pt x="34826" y="69473"/>
                  <a:pt x="34603" y="66928"/>
                </a:cubicBezTo>
                <a:lnTo>
                  <a:pt x="28530" y="6429"/>
                </a:lnTo>
                <a:close/>
                <a:moveTo>
                  <a:pt x="200025" y="0"/>
                </a:moveTo>
                <a:cubicBezTo>
                  <a:pt x="192881" y="0"/>
                  <a:pt x="142875" y="14288"/>
                  <a:pt x="142875" y="78581"/>
                </a:cubicBezTo>
                <a:lnTo>
                  <a:pt x="142875" y="128588"/>
                </a:lnTo>
                <a:cubicBezTo>
                  <a:pt x="142875" y="144348"/>
                  <a:pt x="155689" y="157163"/>
                  <a:pt x="171450" y="157163"/>
                </a:cubicBezTo>
                <a:lnTo>
                  <a:pt x="185738" y="157163"/>
                </a:lnTo>
                <a:lnTo>
                  <a:pt x="185738" y="214313"/>
                </a:lnTo>
                <a:cubicBezTo>
                  <a:pt x="185738" y="222215"/>
                  <a:pt x="192122" y="228600"/>
                  <a:pt x="200025" y="228600"/>
                </a:cubicBezTo>
                <a:cubicBezTo>
                  <a:pt x="207928" y="228600"/>
                  <a:pt x="214313" y="222215"/>
                  <a:pt x="214313" y="214313"/>
                </a:cubicBezTo>
                <a:lnTo>
                  <a:pt x="214313" y="14288"/>
                </a:lnTo>
                <a:cubicBezTo>
                  <a:pt x="214313" y="6385"/>
                  <a:pt x="207928" y="0"/>
                  <a:pt x="200025" y="0"/>
                </a:cubicBez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15" name="Text 12"/>
          <p:cNvSpPr/>
          <p:nvPr/>
        </p:nvSpPr>
        <p:spPr>
          <a:xfrm>
            <a:off x="8877300" y="6765925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美食之都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47300" y="6816725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10598150" y="68040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3326" y="55409"/>
                </a:moveTo>
                <a:cubicBezTo>
                  <a:pt x="192569" y="62374"/>
                  <a:pt x="203865" y="69116"/>
                  <a:pt x="216456" y="70812"/>
                </a:cubicBezTo>
                <a:cubicBezTo>
                  <a:pt x="222305" y="71616"/>
                  <a:pt x="227707" y="67464"/>
                  <a:pt x="228511" y="61615"/>
                </a:cubicBezTo>
                <a:cubicBezTo>
                  <a:pt x="229314" y="55766"/>
                  <a:pt x="225162" y="50363"/>
                  <a:pt x="219313" y="49560"/>
                </a:cubicBezTo>
                <a:cubicBezTo>
                  <a:pt x="212214" y="48622"/>
                  <a:pt x="204490" y="44514"/>
                  <a:pt x="196230" y="38308"/>
                </a:cubicBezTo>
                <a:cubicBezTo>
                  <a:pt x="179085" y="25360"/>
                  <a:pt x="155823" y="25360"/>
                  <a:pt x="138633" y="38308"/>
                </a:cubicBezTo>
                <a:cubicBezTo>
                  <a:pt x="127918" y="46390"/>
                  <a:pt x="120461" y="50051"/>
                  <a:pt x="114300" y="50051"/>
                </a:cubicBezTo>
                <a:cubicBezTo>
                  <a:pt x="108139" y="50051"/>
                  <a:pt x="100682" y="46390"/>
                  <a:pt x="89967" y="38308"/>
                </a:cubicBezTo>
                <a:cubicBezTo>
                  <a:pt x="72822" y="25360"/>
                  <a:pt x="49560" y="25360"/>
                  <a:pt x="32370" y="38308"/>
                </a:cubicBezTo>
                <a:cubicBezTo>
                  <a:pt x="24110" y="44514"/>
                  <a:pt x="16386" y="48622"/>
                  <a:pt x="9287" y="49560"/>
                </a:cubicBezTo>
                <a:cubicBezTo>
                  <a:pt x="3438" y="50363"/>
                  <a:pt x="-714" y="55721"/>
                  <a:pt x="89" y="61615"/>
                </a:cubicBezTo>
                <a:cubicBezTo>
                  <a:pt x="893" y="67508"/>
                  <a:pt x="6251" y="71616"/>
                  <a:pt x="12144" y="70812"/>
                </a:cubicBezTo>
                <a:cubicBezTo>
                  <a:pt x="24735" y="69116"/>
                  <a:pt x="36076" y="62374"/>
                  <a:pt x="45274" y="55409"/>
                </a:cubicBezTo>
                <a:cubicBezTo>
                  <a:pt x="54784" y="48220"/>
                  <a:pt x="67553" y="48220"/>
                  <a:pt x="77063" y="55409"/>
                </a:cubicBezTo>
                <a:cubicBezTo>
                  <a:pt x="87868" y="63579"/>
                  <a:pt x="100414" y="71438"/>
                  <a:pt x="114300" y="71438"/>
                </a:cubicBezTo>
                <a:cubicBezTo>
                  <a:pt x="128186" y="71438"/>
                  <a:pt x="140687" y="63535"/>
                  <a:pt x="151537" y="55409"/>
                </a:cubicBezTo>
                <a:cubicBezTo>
                  <a:pt x="161047" y="48220"/>
                  <a:pt x="173816" y="48220"/>
                  <a:pt x="183326" y="55409"/>
                </a:cubicBezTo>
                <a:close/>
                <a:moveTo>
                  <a:pt x="183326" y="119702"/>
                </a:moveTo>
                <a:cubicBezTo>
                  <a:pt x="192569" y="126668"/>
                  <a:pt x="203865" y="133410"/>
                  <a:pt x="216456" y="135106"/>
                </a:cubicBezTo>
                <a:cubicBezTo>
                  <a:pt x="222305" y="135910"/>
                  <a:pt x="227707" y="131758"/>
                  <a:pt x="228511" y="125909"/>
                </a:cubicBezTo>
                <a:cubicBezTo>
                  <a:pt x="229314" y="120060"/>
                  <a:pt x="225162" y="114657"/>
                  <a:pt x="219313" y="113854"/>
                </a:cubicBezTo>
                <a:cubicBezTo>
                  <a:pt x="212214" y="112916"/>
                  <a:pt x="204490" y="108808"/>
                  <a:pt x="196230" y="102602"/>
                </a:cubicBezTo>
                <a:cubicBezTo>
                  <a:pt x="179085" y="89654"/>
                  <a:pt x="155823" y="89654"/>
                  <a:pt x="138633" y="102602"/>
                </a:cubicBezTo>
                <a:cubicBezTo>
                  <a:pt x="127918" y="110683"/>
                  <a:pt x="120461" y="114345"/>
                  <a:pt x="114300" y="114345"/>
                </a:cubicBezTo>
                <a:cubicBezTo>
                  <a:pt x="108139" y="114345"/>
                  <a:pt x="100682" y="110683"/>
                  <a:pt x="89967" y="102602"/>
                </a:cubicBezTo>
                <a:cubicBezTo>
                  <a:pt x="72822" y="89654"/>
                  <a:pt x="49560" y="89654"/>
                  <a:pt x="32370" y="102602"/>
                </a:cubicBezTo>
                <a:cubicBezTo>
                  <a:pt x="24110" y="108808"/>
                  <a:pt x="16386" y="112916"/>
                  <a:pt x="9287" y="113854"/>
                </a:cubicBezTo>
                <a:cubicBezTo>
                  <a:pt x="3438" y="114613"/>
                  <a:pt x="-714" y="120015"/>
                  <a:pt x="89" y="125909"/>
                </a:cubicBezTo>
                <a:cubicBezTo>
                  <a:pt x="893" y="131802"/>
                  <a:pt x="6251" y="135910"/>
                  <a:pt x="12144" y="135106"/>
                </a:cubicBezTo>
                <a:cubicBezTo>
                  <a:pt x="24735" y="133410"/>
                  <a:pt x="36076" y="126668"/>
                  <a:pt x="45274" y="119702"/>
                </a:cubicBezTo>
                <a:cubicBezTo>
                  <a:pt x="54784" y="112514"/>
                  <a:pt x="67553" y="112514"/>
                  <a:pt x="77063" y="119702"/>
                </a:cubicBezTo>
                <a:cubicBezTo>
                  <a:pt x="87868" y="127873"/>
                  <a:pt x="100414" y="135731"/>
                  <a:pt x="114300" y="135731"/>
                </a:cubicBezTo>
                <a:cubicBezTo>
                  <a:pt x="128186" y="135731"/>
                  <a:pt x="140687" y="127828"/>
                  <a:pt x="151537" y="119702"/>
                </a:cubicBezTo>
                <a:cubicBezTo>
                  <a:pt x="161047" y="112514"/>
                  <a:pt x="173816" y="112514"/>
                  <a:pt x="183326" y="119702"/>
                </a:cubicBezTo>
                <a:close/>
                <a:moveTo>
                  <a:pt x="151537" y="183996"/>
                </a:moveTo>
                <a:cubicBezTo>
                  <a:pt x="161047" y="176808"/>
                  <a:pt x="173816" y="176808"/>
                  <a:pt x="183326" y="183996"/>
                </a:cubicBezTo>
                <a:cubicBezTo>
                  <a:pt x="192569" y="190961"/>
                  <a:pt x="203865" y="197703"/>
                  <a:pt x="216456" y="199400"/>
                </a:cubicBezTo>
                <a:cubicBezTo>
                  <a:pt x="222305" y="200204"/>
                  <a:pt x="227707" y="196051"/>
                  <a:pt x="228511" y="190202"/>
                </a:cubicBezTo>
                <a:cubicBezTo>
                  <a:pt x="229314" y="184353"/>
                  <a:pt x="225162" y="178951"/>
                  <a:pt x="219313" y="178147"/>
                </a:cubicBezTo>
                <a:cubicBezTo>
                  <a:pt x="212214" y="177210"/>
                  <a:pt x="204490" y="173102"/>
                  <a:pt x="196230" y="166896"/>
                </a:cubicBezTo>
                <a:cubicBezTo>
                  <a:pt x="179085" y="153948"/>
                  <a:pt x="155823" y="153948"/>
                  <a:pt x="138633" y="166896"/>
                </a:cubicBezTo>
                <a:cubicBezTo>
                  <a:pt x="127918" y="174977"/>
                  <a:pt x="120461" y="178638"/>
                  <a:pt x="114300" y="178638"/>
                </a:cubicBezTo>
                <a:cubicBezTo>
                  <a:pt x="108139" y="178638"/>
                  <a:pt x="100682" y="174977"/>
                  <a:pt x="89967" y="166896"/>
                </a:cubicBezTo>
                <a:cubicBezTo>
                  <a:pt x="72822" y="153948"/>
                  <a:pt x="49560" y="153948"/>
                  <a:pt x="32370" y="166896"/>
                </a:cubicBezTo>
                <a:cubicBezTo>
                  <a:pt x="24110" y="173102"/>
                  <a:pt x="16386" y="177210"/>
                  <a:pt x="9287" y="178147"/>
                </a:cubicBezTo>
                <a:cubicBezTo>
                  <a:pt x="3438" y="178951"/>
                  <a:pt x="-714" y="184309"/>
                  <a:pt x="89" y="190202"/>
                </a:cubicBezTo>
                <a:cubicBezTo>
                  <a:pt x="893" y="196096"/>
                  <a:pt x="6251" y="200204"/>
                  <a:pt x="12144" y="199400"/>
                </a:cubicBezTo>
                <a:cubicBezTo>
                  <a:pt x="24735" y="197703"/>
                  <a:pt x="36076" y="190961"/>
                  <a:pt x="45274" y="183996"/>
                </a:cubicBezTo>
                <a:cubicBezTo>
                  <a:pt x="54784" y="176808"/>
                  <a:pt x="67553" y="176808"/>
                  <a:pt x="77063" y="183996"/>
                </a:cubicBezTo>
                <a:cubicBezTo>
                  <a:pt x="87868" y="192167"/>
                  <a:pt x="100414" y="200025"/>
                  <a:pt x="114300" y="200025"/>
                </a:cubicBezTo>
                <a:cubicBezTo>
                  <a:pt x="128186" y="200025"/>
                  <a:pt x="140687" y="192122"/>
                  <a:pt x="151537" y="183996"/>
                </a:cubicBez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18" name="Text 15"/>
          <p:cNvSpPr/>
          <p:nvPr/>
        </p:nvSpPr>
        <p:spPr>
          <a:xfrm>
            <a:off x="10902950" y="6765925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度假胜地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010136" y="8280400"/>
            <a:ext cx="223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FFFFF">
                    <a:alpha val="7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慢下来,才能读懂漳州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3400" y="2032000"/>
            <a:ext cx="9017000" cy="2032000"/>
          </a:xfrm>
          <a:custGeom>
            <a:avLst/>
            <a:gdLst/>
            <a:ahLst/>
            <a:cxnLst/>
            <a:rect l="l" t="t" r="r" b="b"/>
            <a:pathLst>
              <a:path w="9017000" h="2032000">
                <a:moveTo>
                  <a:pt x="0" y="0"/>
                </a:moveTo>
                <a:lnTo>
                  <a:pt x="9017000" y="0"/>
                </a:lnTo>
                <a:lnTo>
                  <a:pt x="90170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33400" y="20320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641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7" name="Text 5"/>
          <p:cNvSpPr/>
          <p:nvPr/>
        </p:nvSpPr>
        <p:spPr>
          <a:xfrm>
            <a:off x="768350" y="26416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930400" y="2641600"/>
            <a:ext cx="7467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漳州印象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930400" y="3149600"/>
            <a:ext cx="741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>
                    <a:alpha val="7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闽南山海间的千年古城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829800" y="2032000"/>
            <a:ext cx="5918200" cy="2032000"/>
          </a:xfrm>
          <a:custGeom>
            <a:avLst/>
            <a:gdLst/>
            <a:ahLst/>
            <a:cxnLst/>
            <a:rect l="l" t="t" r="r" b="b"/>
            <a:pathLst>
              <a:path w="5918200" h="2032000">
                <a:moveTo>
                  <a:pt x="0" y="0"/>
                </a:moveTo>
                <a:lnTo>
                  <a:pt x="5918200" y="0"/>
                </a:lnTo>
                <a:lnTo>
                  <a:pt x="59182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9829800" y="20320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12" name="Shape 10"/>
          <p:cNvSpPr/>
          <p:nvPr/>
        </p:nvSpPr>
        <p:spPr>
          <a:xfrm>
            <a:off x="10160000" y="2641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13" name="Text 11"/>
          <p:cNvSpPr/>
          <p:nvPr/>
        </p:nvSpPr>
        <p:spPr>
          <a:xfrm>
            <a:off x="10064750" y="26416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176000" y="2641600"/>
            <a:ext cx="441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世遗土楼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176000" y="3149600"/>
            <a:ext cx="436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>
                    <a:alpha val="7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东方古城堡的建筑智慧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4318000"/>
            <a:ext cx="5918200" cy="2032000"/>
          </a:xfrm>
          <a:custGeom>
            <a:avLst/>
            <a:gdLst/>
            <a:ahLst/>
            <a:cxnLst/>
            <a:rect l="l" t="t" r="r" b="b"/>
            <a:pathLst>
              <a:path w="5918200" h="2032000">
                <a:moveTo>
                  <a:pt x="0" y="0"/>
                </a:moveTo>
                <a:lnTo>
                  <a:pt x="5918200" y="0"/>
                </a:lnTo>
                <a:lnTo>
                  <a:pt x="59182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533400" y="43180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18" name="Shape 16"/>
          <p:cNvSpPr/>
          <p:nvPr/>
        </p:nvSpPr>
        <p:spPr>
          <a:xfrm>
            <a:off x="863600" y="4927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19" name="Text 17"/>
          <p:cNvSpPr/>
          <p:nvPr/>
        </p:nvSpPr>
        <p:spPr>
          <a:xfrm>
            <a:off x="768350" y="49276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879600" y="4927600"/>
            <a:ext cx="441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滨海度假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879600" y="5435600"/>
            <a:ext cx="436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>
                    <a:alpha val="7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东山岛与火山岛的浪漫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731000" y="4318000"/>
            <a:ext cx="9017000" cy="2032000"/>
          </a:xfrm>
          <a:custGeom>
            <a:avLst/>
            <a:gdLst/>
            <a:ahLst/>
            <a:cxnLst/>
            <a:rect l="l" t="t" r="r" b="b"/>
            <a:pathLst>
              <a:path w="9017000" h="2032000">
                <a:moveTo>
                  <a:pt x="0" y="0"/>
                </a:moveTo>
                <a:lnTo>
                  <a:pt x="9017000" y="0"/>
                </a:lnTo>
                <a:lnTo>
                  <a:pt x="90170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6731000" y="43180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24" name="Shape 22"/>
          <p:cNvSpPr/>
          <p:nvPr/>
        </p:nvSpPr>
        <p:spPr>
          <a:xfrm>
            <a:off x="7061200" y="4927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25" name="Text 23"/>
          <p:cNvSpPr/>
          <p:nvPr/>
        </p:nvSpPr>
        <p:spPr>
          <a:xfrm>
            <a:off x="6965950" y="49276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128000" y="4927600"/>
            <a:ext cx="7467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古城新韵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128000" y="5435600"/>
            <a:ext cx="741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>
                    <a:alpha val="7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从历史街区到智慧活化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33400" y="6604000"/>
            <a:ext cx="9017000" cy="2032000"/>
          </a:xfrm>
          <a:custGeom>
            <a:avLst/>
            <a:gdLst/>
            <a:ahLst/>
            <a:cxnLst/>
            <a:rect l="l" t="t" r="r" b="b"/>
            <a:pathLst>
              <a:path w="9017000" h="2032000">
                <a:moveTo>
                  <a:pt x="0" y="0"/>
                </a:moveTo>
                <a:lnTo>
                  <a:pt x="9017000" y="0"/>
                </a:lnTo>
                <a:lnTo>
                  <a:pt x="90170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533400" y="66040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30" name="Shape 28"/>
          <p:cNvSpPr/>
          <p:nvPr/>
        </p:nvSpPr>
        <p:spPr>
          <a:xfrm>
            <a:off x="863600" y="7213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31" name="Text 29"/>
          <p:cNvSpPr/>
          <p:nvPr/>
        </p:nvSpPr>
        <p:spPr>
          <a:xfrm>
            <a:off x="768350" y="72136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930400" y="7213600"/>
            <a:ext cx="7467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风味漳州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930400" y="7721600"/>
            <a:ext cx="741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>
                    <a:alpha val="7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不可辜负的美食与特产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829800" y="6604000"/>
            <a:ext cx="5918200" cy="2032000"/>
          </a:xfrm>
          <a:custGeom>
            <a:avLst/>
            <a:gdLst/>
            <a:ahLst/>
            <a:cxnLst/>
            <a:rect l="l" t="t" r="r" b="b"/>
            <a:pathLst>
              <a:path w="5918200" h="2032000">
                <a:moveTo>
                  <a:pt x="0" y="0"/>
                </a:moveTo>
                <a:lnTo>
                  <a:pt x="5918200" y="0"/>
                </a:lnTo>
                <a:lnTo>
                  <a:pt x="59182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9829800" y="66040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36" name="Shape 34"/>
          <p:cNvSpPr/>
          <p:nvPr/>
        </p:nvSpPr>
        <p:spPr>
          <a:xfrm>
            <a:off x="10160000" y="7213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37" name="Text 35"/>
          <p:cNvSpPr/>
          <p:nvPr/>
        </p:nvSpPr>
        <p:spPr>
          <a:xfrm>
            <a:off x="10064750" y="7213600"/>
            <a:ext cx="10033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176000" y="7213600"/>
            <a:ext cx="441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旅行攻略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176000" y="7721600"/>
            <a:ext cx="436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>
                    <a:alpha val="7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交通、季节与行程安排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118" y="491118"/>
            <a:ext cx="15371988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7" b="1" spc="77" kern="0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91118" y="884012"/>
            <a:ext cx="15494767" cy="491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8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漳州印象:闽南山海间的诗意栖居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91118" y="1768024"/>
            <a:ext cx="9994248" cy="2799372"/>
          </a:xfrm>
          <a:custGeom>
            <a:avLst/>
            <a:gdLst/>
            <a:ahLst/>
            <a:cxnLst/>
            <a:rect l="l" t="t" r="r" b="b"/>
            <a:pathLst>
              <a:path w="9994248" h="2799372">
                <a:moveTo>
                  <a:pt x="0" y="0"/>
                </a:moveTo>
                <a:lnTo>
                  <a:pt x="9994248" y="0"/>
                </a:lnTo>
                <a:lnTo>
                  <a:pt x="9994248" y="2799372"/>
                </a:lnTo>
                <a:lnTo>
                  <a:pt x="0" y="279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6834" dist="12278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85789" y="2062695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0" y="0"/>
                </a:moveTo>
                <a:lnTo>
                  <a:pt x="589341" y="0"/>
                </a:lnTo>
                <a:lnTo>
                  <a:pt x="589341" y="589341"/>
                </a:lnTo>
                <a:lnTo>
                  <a:pt x="0" y="589341"/>
                </a:lnTo>
                <a:lnTo>
                  <a:pt x="0" y="0"/>
                </a:lnTo>
                <a:close/>
              </a:path>
            </a:pathLst>
          </a:custGeom>
          <a:solidFill>
            <a:srgbClr val="7A6258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926985" y="2234586"/>
            <a:ext cx="306949" cy="245559"/>
          </a:xfrm>
          <a:custGeom>
            <a:avLst/>
            <a:gdLst/>
            <a:ahLst/>
            <a:cxnLst/>
            <a:rect l="l" t="t" r="r" b="b"/>
            <a:pathLst>
              <a:path w="306949" h="245559">
                <a:moveTo>
                  <a:pt x="276254" y="23021"/>
                </a:moveTo>
                <a:cubicBezTo>
                  <a:pt x="276254" y="17698"/>
                  <a:pt x="273520" y="12758"/>
                  <a:pt x="268964" y="9976"/>
                </a:cubicBezTo>
                <a:cubicBezTo>
                  <a:pt x="264407" y="7194"/>
                  <a:pt x="258796" y="6906"/>
                  <a:pt x="254048" y="9304"/>
                </a:cubicBezTo>
                <a:lnTo>
                  <a:pt x="198318" y="37170"/>
                </a:lnTo>
                <a:lnTo>
                  <a:pt x="112276" y="8441"/>
                </a:lnTo>
                <a:cubicBezTo>
                  <a:pt x="108391" y="7146"/>
                  <a:pt x="104219" y="7434"/>
                  <a:pt x="100574" y="9256"/>
                </a:cubicBezTo>
                <a:lnTo>
                  <a:pt x="39184" y="39951"/>
                </a:lnTo>
                <a:cubicBezTo>
                  <a:pt x="33956" y="42589"/>
                  <a:pt x="30695" y="47913"/>
                  <a:pt x="30695" y="53716"/>
                </a:cubicBezTo>
                <a:lnTo>
                  <a:pt x="30695" y="222538"/>
                </a:lnTo>
                <a:cubicBezTo>
                  <a:pt x="30695" y="227861"/>
                  <a:pt x="33429" y="232801"/>
                  <a:pt x="37985" y="235583"/>
                </a:cubicBezTo>
                <a:cubicBezTo>
                  <a:pt x="42541" y="238365"/>
                  <a:pt x="48153" y="238653"/>
                  <a:pt x="52901" y="236255"/>
                </a:cubicBezTo>
                <a:lnTo>
                  <a:pt x="108583" y="208389"/>
                </a:lnTo>
                <a:lnTo>
                  <a:pt x="191699" y="236111"/>
                </a:lnTo>
                <a:cubicBezTo>
                  <a:pt x="189637" y="233041"/>
                  <a:pt x="187622" y="229828"/>
                  <a:pt x="185656" y="226566"/>
                </a:cubicBezTo>
                <a:cubicBezTo>
                  <a:pt x="180380" y="217790"/>
                  <a:pt x="175153" y="207718"/>
                  <a:pt x="171268" y="196927"/>
                </a:cubicBezTo>
                <a:lnTo>
                  <a:pt x="122731" y="180764"/>
                </a:lnTo>
                <a:lnTo>
                  <a:pt x="122731" y="44316"/>
                </a:lnTo>
                <a:lnTo>
                  <a:pt x="184121" y="64795"/>
                </a:lnTo>
                <a:lnTo>
                  <a:pt x="184121" y="112420"/>
                </a:lnTo>
                <a:cubicBezTo>
                  <a:pt x="198989" y="95250"/>
                  <a:pt x="221051" y="84411"/>
                  <a:pt x="245511" y="84411"/>
                </a:cubicBezTo>
                <a:cubicBezTo>
                  <a:pt x="256350" y="84411"/>
                  <a:pt x="266710" y="86521"/>
                  <a:pt x="276206" y="90406"/>
                </a:cubicBezTo>
                <a:lnTo>
                  <a:pt x="276254" y="23021"/>
                </a:lnTo>
                <a:close/>
                <a:moveTo>
                  <a:pt x="245559" y="107432"/>
                </a:moveTo>
                <a:cubicBezTo>
                  <a:pt x="213761" y="107432"/>
                  <a:pt x="188006" y="132755"/>
                  <a:pt x="188006" y="163978"/>
                </a:cubicBezTo>
                <a:cubicBezTo>
                  <a:pt x="188006" y="197023"/>
                  <a:pt x="218749" y="236111"/>
                  <a:pt x="235295" y="254767"/>
                </a:cubicBezTo>
                <a:cubicBezTo>
                  <a:pt x="240859" y="261002"/>
                  <a:pt x="250307" y="261002"/>
                  <a:pt x="255870" y="254767"/>
                </a:cubicBezTo>
                <a:cubicBezTo>
                  <a:pt x="272417" y="236111"/>
                  <a:pt x="303160" y="197023"/>
                  <a:pt x="303160" y="163978"/>
                </a:cubicBezTo>
                <a:cubicBezTo>
                  <a:pt x="303160" y="132755"/>
                  <a:pt x="277405" y="107432"/>
                  <a:pt x="245607" y="107432"/>
                </a:cubicBezTo>
                <a:close/>
                <a:moveTo>
                  <a:pt x="226375" y="164985"/>
                </a:moveTo>
                <a:cubicBezTo>
                  <a:pt x="226375" y="154397"/>
                  <a:pt x="234971" y="145801"/>
                  <a:pt x="245559" y="145801"/>
                </a:cubicBezTo>
                <a:cubicBezTo>
                  <a:pt x="256147" y="145801"/>
                  <a:pt x="264743" y="154397"/>
                  <a:pt x="264743" y="164985"/>
                </a:cubicBezTo>
                <a:cubicBezTo>
                  <a:pt x="264743" y="175573"/>
                  <a:pt x="256147" y="184169"/>
                  <a:pt x="245559" y="184169"/>
                </a:cubicBezTo>
                <a:cubicBezTo>
                  <a:pt x="234971" y="184169"/>
                  <a:pt x="226375" y="175573"/>
                  <a:pt x="226375" y="164985"/>
                </a:cubicBez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7" name="Text 5"/>
          <p:cNvSpPr/>
          <p:nvPr/>
        </p:nvSpPr>
        <p:spPr>
          <a:xfrm>
            <a:off x="1522465" y="2160918"/>
            <a:ext cx="1620689" cy="39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地理与交通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85789" y="2848483"/>
            <a:ext cx="9503130" cy="638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7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漳州位于福建省最南端,毗邻厦门,是一座拥有1300多年历史的文化名城。这里山海相依,地势西北高、东南低,拥有福建最长的海岸线。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85789" y="3634272"/>
            <a:ext cx="9503130" cy="638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7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交通便捷</a:t>
            </a:r>
            <a:pPr>
              <a:lnSpc>
                <a:spcPct val="140000"/>
              </a:lnSpc>
            </a:pPr>
            <a:r>
              <a:rPr lang="en-US" sz="1547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,高铁至厦门仅19分钟,厦门高崎机场距漳州约1小时车程,市内共享电动车全覆盖,景点间建议自驾或包车游览。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1118" y="4763843"/>
            <a:ext cx="9994248" cy="2799372"/>
          </a:xfrm>
          <a:custGeom>
            <a:avLst/>
            <a:gdLst/>
            <a:ahLst/>
            <a:cxnLst/>
            <a:rect l="l" t="t" r="r" b="b"/>
            <a:pathLst>
              <a:path w="9994248" h="2799372">
                <a:moveTo>
                  <a:pt x="0" y="0"/>
                </a:moveTo>
                <a:lnTo>
                  <a:pt x="9994248" y="0"/>
                </a:lnTo>
                <a:lnTo>
                  <a:pt x="9994248" y="2799372"/>
                </a:lnTo>
                <a:lnTo>
                  <a:pt x="0" y="279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6834" dist="12278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85789" y="5058514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0" y="0"/>
                </a:moveTo>
                <a:lnTo>
                  <a:pt x="589341" y="0"/>
                </a:lnTo>
                <a:lnTo>
                  <a:pt x="589341" y="589341"/>
                </a:lnTo>
                <a:lnTo>
                  <a:pt x="0" y="589341"/>
                </a:lnTo>
                <a:lnTo>
                  <a:pt x="0" y="0"/>
                </a:lnTo>
                <a:close/>
              </a:path>
            </a:pathLst>
          </a:custGeom>
          <a:solidFill>
            <a:srgbClr val="8A9A8C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957680" y="5230405"/>
            <a:ext cx="245559" cy="245559"/>
          </a:xfrm>
          <a:custGeom>
            <a:avLst/>
            <a:gdLst/>
            <a:ahLst/>
            <a:cxnLst/>
            <a:rect l="l" t="t" r="r" b="b"/>
            <a:pathLst>
              <a:path w="245559" h="245559">
                <a:moveTo>
                  <a:pt x="114482" y="2446"/>
                </a:moveTo>
                <a:cubicBezTo>
                  <a:pt x="119518" y="-815"/>
                  <a:pt x="126041" y="-815"/>
                  <a:pt x="131077" y="2446"/>
                </a:cubicBezTo>
                <a:lnTo>
                  <a:pt x="238509" y="71509"/>
                </a:lnTo>
                <a:cubicBezTo>
                  <a:pt x="244216" y="75202"/>
                  <a:pt x="246854" y="82205"/>
                  <a:pt x="244935" y="88727"/>
                </a:cubicBezTo>
                <a:cubicBezTo>
                  <a:pt x="243017" y="95250"/>
                  <a:pt x="237022" y="99758"/>
                  <a:pt x="230211" y="99758"/>
                </a:cubicBezTo>
                <a:lnTo>
                  <a:pt x="214864" y="99758"/>
                </a:lnTo>
                <a:lnTo>
                  <a:pt x="214864" y="199517"/>
                </a:lnTo>
                <a:lnTo>
                  <a:pt x="239420" y="217934"/>
                </a:lnTo>
                <a:cubicBezTo>
                  <a:pt x="243305" y="220811"/>
                  <a:pt x="245559" y="225367"/>
                  <a:pt x="245559" y="230211"/>
                </a:cubicBezTo>
                <a:cubicBezTo>
                  <a:pt x="245559" y="238701"/>
                  <a:pt x="238701" y="245559"/>
                  <a:pt x="230211" y="245559"/>
                </a:cubicBezTo>
                <a:lnTo>
                  <a:pt x="15347" y="245559"/>
                </a:lnTo>
                <a:cubicBezTo>
                  <a:pt x="6858" y="245559"/>
                  <a:pt x="0" y="238701"/>
                  <a:pt x="0" y="230211"/>
                </a:cubicBezTo>
                <a:cubicBezTo>
                  <a:pt x="0" y="225367"/>
                  <a:pt x="2254" y="220811"/>
                  <a:pt x="6139" y="217934"/>
                </a:cubicBezTo>
                <a:lnTo>
                  <a:pt x="30695" y="199517"/>
                </a:lnTo>
                <a:lnTo>
                  <a:pt x="30695" y="199517"/>
                </a:lnTo>
                <a:lnTo>
                  <a:pt x="30695" y="99758"/>
                </a:lnTo>
                <a:lnTo>
                  <a:pt x="15347" y="99758"/>
                </a:lnTo>
                <a:cubicBezTo>
                  <a:pt x="8537" y="99758"/>
                  <a:pt x="2542" y="95250"/>
                  <a:pt x="623" y="88727"/>
                </a:cubicBezTo>
                <a:cubicBezTo>
                  <a:pt x="-1295" y="82205"/>
                  <a:pt x="1343" y="75154"/>
                  <a:pt x="7050" y="71509"/>
                </a:cubicBezTo>
                <a:lnTo>
                  <a:pt x="114482" y="2446"/>
                </a:lnTo>
                <a:close/>
                <a:moveTo>
                  <a:pt x="161148" y="99758"/>
                </a:moveTo>
                <a:lnTo>
                  <a:pt x="161148" y="199517"/>
                </a:lnTo>
                <a:lnTo>
                  <a:pt x="191843" y="199517"/>
                </a:lnTo>
                <a:lnTo>
                  <a:pt x="191843" y="99758"/>
                </a:lnTo>
                <a:lnTo>
                  <a:pt x="161148" y="99758"/>
                </a:lnTo>
                <a:close/>
                <a:moveTo>
                  <a:pt x="107432" y="199517"/>
                </a:moveTo>
                <a:lnTo>
                  <a:pt x="138127" y="199517"/>
                </a:lnTo>
                <a:lnTo>
                  <a:pt x="138127" y="99758"/>
                </a:lnTo>
                <a:lnTo>
                  <a:pt x="107432" y="99758"/>
                </a:lnTo>
                <a:lnTo>
                  <a:pt x="107432" y="199517"/>
                </a:lnTo>
                <a:close/>
                <a:moveTo>
                  <a:pt x="53716" y="99758"/>
                </a:moveTo>
                <a:lnTo>
                  <a:pt x="53716" y="199517"/>
                </a:lnTo>
                <a:lnTo>
                  <a:pt x="84411" y="199517"/>
                </a:lnTo>
                <a:lnTo>
                  <a:pt x="84411" y="99758"/>
                </a:lnTo>
                <a:lnTo>
                  <a:pt x="53716" y="99758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13" name="Text 11"/>
          <p:cNvSpPr/>
          <p:nvPr/>
        </p:nvSpPr>
        <p:spPr>
          <a:xfrm>
            <a:off x="1522465" y="5156737"/>
            <a:ext cx="1326018" cy="39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文化底蕴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85789" y="5844302"/>
            <a:ext cx="9503130" cy="638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7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漳州是全国首个国家级文化生态保护区——闽南文化生态保护实验区的重要组成部分,拥有丰富的历史文化遗产。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85789" y="6630091"/>
            <a:ext cx="9503130" cy="638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7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世界文化遗产</a:t>
            </a:r>
            <a:pPr>
              <a:lnSpc>
                <a:spcPct val="140000"/>
              </a:lnSpc>
            </a:pPr>
            <a:r>
              <a:rPr lang="en-US" sz="1547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福建土楼的重要组成部分,2008年入选《世界遗产名录》。漳州古城是国家级历史文化街区,2025年前三季度接待游客超2500万人次,文旅消费突破20亿元。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775432" y="1768024"/>
            <a:ext cx="4997124" cy="5218127"/>
          </a:xfrm>
          <a:custGeom>
            <a:avLst/>
            <a:gdLst/>
            <a:ahLst/>
            <a:cxnLst/>
            <a:rect l="l" t="t" r="r" b="b"/>
            <a:pathLst>
              <a:path w="4997124" h="5218127">
                <a:moveTo>
                  <a:pt x="0" y="0"/>
                </a:moveTo>
                <a:lnTo>
                  <a:pt x="4997124" y="0"/>
                </a:lnTo>
                <a:lnTo>
                  <a:pt x="4997124" y="5218127"/>
                </a:lnTo>
                <a:lnTo>
                  <a:pt x="0" y="5218127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  <a:effectLst>
            <a:outerShdw sx="100000" sy="100000" kx="0" ky="0" algn="bl" rotWithShape="0" blurRad="36834" dist="12278" dir="5400000">
              <a:srgbClr val="000000">
                <a:alpha val="10196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11070103" y="2062695"/>
            <a:ext cx="4555118" cy="39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漳州三宝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086985" y="2713426"/>
            <a:ext cx="248628" cy="221003"/>
          </a:xfrm>
          <a:custGeom>
            <a:avLst/>
            <a:gdLst/>
            <a:ahLst/>
            <a:cxnLst/>
            <a:rect l="l" t="t" r="r" b="b"/>
            <a:pathLst>
              <a:path w="248628" h="221003">
                <a:moveTo>
                  <a:pt x="73250" y="98200"/>
                </a:moveTo>
                <a:cubicBezTo>
                  <a:pt x="88056" y="106271"/>
                  <a:pt x="101092" y="117235"/>
                  <a:pt x="111581" y="130357"/>
                </a:cubicBezTo>
                <a:cubicBezTo>
                  <a:pt x="116372" y="136357"/>
                  <a:pt x="120645" y="142832"/>
                  <a:pt x="124271" y="149695"/>
                </a:cubicBezTo>
                <a:cubicBezTo>
                  <a:pt x="127940" y="142832"/>
                  <a:pt x="132170" y="136400"/>
                  <a:pt x="136961" y="130357"/>
                </a:cubicBezTo>
                <a:cubicBezTo>
                  <a:pt x="147450" y="117192"/>
                  <a:pt x="160486" y="106228"/>
                  <a:pt x="175292" y="98200"/>
                </a:cubicBezTo>
                <a:cubicBezTo>
                  <a:pt x="193291" y="88401"/>
                  <a:pt x="213881" y="82876"/>
                  <a:pt x="235593" y="82876"/>
                </a:cubicBezTo>
                <a:lnTo>
                  <a:pt x="239866" y="82876"/>
                </a:lnTo>
                <a:cubicBezTo>
                  <a:pt x="244657" y="82876"/>
                  <a:pt x="248542" y="86761"/>
                  <a:pt x="248542" y="91552"/>
                </a:cubicBezTo>
                <a:cubicBezTo>
                  <a:pt x="248542" y="155436"/>
                  <a:pt x="196788" y="207190"/>
                  <a:pt x="132904" y="207190"/>
                </a:cubicBezTo>
                <a:lnTo>
                  <a:pt x="115552" y="207190"/>
                </a:lnTo>
                <a:cubicBezTo>
                  <a:pt x="51754" y="207190"/>
                  <a:pt x="0" y="155436"/>
                  <a:pt x="0" y="91552"/>
                </a:cubicBezTo>
                <a:cubicBezTo>
                  <a:pt x="0" y="86761"/>
                  <a:pt x="3885" y="82876"/>
                  <a:pt x="8676" y="82876"/>
                </a:cubicBezTo>
                <a:lnTo>
                  <a:pt x="12949" y="82876"/>
                </a:lnTo>
                <a:cubicBezTo>
                  <a:pt x="34704" y="82876"/>
                  <a:pt x="55294" y="88401"/>
                  <a:pt x="73250" y="98200"/>
                </a:cubicBezTo>
                <a:close/>
                <a:moveTo>
                  <a:pt x="131177" y="16403"/>
                </a:moveTo>
                <a:cubicBezTo>
                  <a:pt x="138472" y="23266"/>
                  <a:pt x="157680" y="43769"/>
                  <a:pt x="169594" y="77826"/>
                </a:cubicBezTo>
                <a:cubicBezTo>
                  <a:pt x="152285" y="86545"/>
                  <a:pt x="136875" y="98631"/>
                  <a:pt x="124314" y="113264"/>
                </a:cubicBezTo>
                <a:cubicBezTo>
                  <a:pt x="111710" y="98631"/>
                  <a:pt x="96344" y="86588"/>
                  <a:pt x="79034" y="77826"/>
                </a:cubicBezTo>
                <a:cubicBezTo>
                  <a:pt x="90948" y="43769"/>
                  <a:pt x="110199" y="23266"/>
                  <a:pt x="117451" y="16403"/>
                </a:cubicBezTo>
                <a:cubicBezTo>
                  <a:pt x="119307" y="14633"/>
                  <a:pt x="121767" y="13813"/>
                  <a:pt x="124314" y="13813"/>
                </a:cubicBezTo>
                <a:cubicBezTo>
                  <a:pt x="126861" y="13813"/>
                  <a:pt x="129321" y="14676"/>
                  <a:pt x="131177" y="1640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444580" y="2652036"/>
            <a:ext cx="859456" cy="343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4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水仙花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070103" y="3094042"/>
            <a:ext cx="4506006" cy="638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7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福建省花、漳州市花,以其高洁品质成为漳州文化象征,与片仔癀、八宝印泥并称"漳州三宝"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070103" y="3933035"/>
            <a:ext cx="4407782" cy="8185"/>
          </a:xfrm>
          <a:custGeom>
            <a:avLst/>
            <a:gdLst/>
            <a:ahLst/>
            <a:cxnLst/>
            <a:rect l="l" t="t" r="r" b="b"/>
            <a:pathLst>
              <a:path w="4407782" h="8185">
                <a:moveTo>
                  <a:pt x="0" y="0"/>
                </a:moveTo>
                <a:lnTo>
                  <a:pt x="4407782" y="0"/>
                </a:lnTo>
                <a:lnTo>
                  <a:pt x="4407782" y="8185"/>
                </a:lnTo>
                <a:lnTo>
                  <a:pt x="0" y="81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11100798" y="4194966"/>
            <a:ext cx="221003" cy="221003"/>
          </a:xfrm>
          <a:custGeom>
            <a:avLst/>
            <a:gdLst/>
            <a:ahLst/>
            <a:cxnLst/>
            <a:rect l="l" t="t" r="r" b="b"/>
            <a:pathLst>
              <a:path w="221003" h="221003">
                <a:moveTo>
                  <a:pt x="217679" y="4791"/>
                </a:moveTo>
                <a:cubicBezTo>
                  <a:pt x="212931" y="-691"/>
                  <a:pt x="204816" y="-1597"/>
                  <a:pt x="198989" y="2676"/>
                </a:cubicBezTo>
                <a:lnTo>
                  <a:pt x="108904" y="69063"/>
                </a:lnTo>
                <a:lnTo>
                  <a:pt x="171493" y="69063"/>
                </a:lnTo>
                <a:lnTo>
                  <a:pt x="216946" y="23568"/>
                </a:lnTo>
                <a:cubicBezTo>
                  <a:pt x="222039" y="18474"/>
                  <a:pt x="222384" y="10273"/>
                  <a:pt x="217636" y="4791"/>
                </a:cubicBezTo>
                <a:close/>
                <a:moveTo>
                  <a:pt x="13813" y="82876"/>
                </a:moveTo>
                <a:cubicBezTo>
                  <a:pt x="6173" y="82876"/>
                  <a:pt x="0" y="89049"/>
                  <a:pt x="0" y="96689"/>
                </a:cubicBezTo>
                <a:cubicBezTo>
                  <a:pt x="0" y="104329"/>
                  <a:pt x="6173" y="110502"/>
                  <a:pt x="13813" y="110502"/>
                </a:cubicBezTo>
                <a:cubicBezTo>
                  <a:pt x="13813" y="146112"/>
                  <a:pt x="32546" y="174256"/>
                  <a:pt x="67294" y="186558"/>
                </a:cubicBezTo>
                <a:cubicBezTo>
                  <a:pt x="62502" y="192558"/>
                  <a:pt x="58920" y="199637"/>
                  <a:pt x="56977" y="207320"/>
                </a:cubicBezTo>
                <a:cubicBezTo>
                  <a:pt x="55078" y="214701"/>
                  <a:pt x="61466" y="221003"/>
                  <a:pt x="69107" y="221003"/>
                </a:cubicBezTo>
                <a:lnTo>
                  <a:pt x="151983" y="221003"/>
                </a:lnTo>
                <a:cubicBezTo>
                  <a:pt x="159623" y="221003"/>
                  <a:pt x="165968" y="214701"/>
                  <a:pt x="164112" y="207320"/>
                </a:cubicBezTo>
                <a:cubicBezTo>
                  <a:pt x="162170" y="199637"/>
                  <a:pt x="158587" y="192601"/>
                  <a:pt x="153796" y="186558"/>
                </a:cubicBezTo>
                <a:cubicBezTo>
                  <a:pt x="188543" y="174213"/>
                  <a:pt x="207277" y="146112"/>
                  <a:pt x="207277" y="110502"/>
                </a:cubicBezTo>
                <a:cubicBezTo>
                  <a:pt x="214917" y="110502"/>
                  <a:pt x="221089" y="104329"/>
                  <a:pt x="221089" y="96689"/>
                </a:cubicBezTo>
                <a:cubicBezTo>
                  <a:pt x="221089" y="89049"/>
                  <a:pt x="214917" y="82876"/>
                  <a:pt x="207277" y="82876"/>
                </a:cubicBezTo>
                <a:lnTo>
                  <a:pt x="13813" y="8287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1444580" y="4133576"/>
            <a:ext cx="859456" cy="343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4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片仔癀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070103" y="4575582"/>
            <a:ext cx="4506006" cy="638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7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国家级非物质文化遗产,源于明朝宫廷御方,具有消炎镇痛、清热解毒的奇效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070103" y="5414575"/>
            <a:ext cx="4407782" cy="8185"/>
          </a:xfrm>
          <a:custGeom>
            <a:avLst/>
            <a:gdLst/>
            <a:ahLst/>
            <a:cxnLst/>
            <a:rect l="l" t="t" r="r" b="b"/>
            <a:pathLst>
              <a:path w="4407782" h="8185">
                <a:moveTo>
                  <a:pt x="0" y="0"/>
                </a:moveTo>
                <a:lnTo>
                  <a:pt x="4407782" y="0"/>
                </a:lnTo>
                <a:lnTo>
                  <a:pt x="4407782" y="8185"/>
                </a:lnTo>
                <a:lnTo>
                  <a:pt x="0" y="81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11100798" y="5676504"/>
            <a:ext cx="221003" cy="221003"/>
          </a:xfrm>
          <a:custGeom>
            <a:avLst/>
            <a:gdLst/>
            <a:ahLst/>
            <a:cxnLst/>
            <a:rect l="l" t="t" r="r" b="b"/>
            <a:pathLst>
              <a:path w="221003" h="221003">
                <a:moveTo>
                  <a:pt x="134674" y="87106"/>
                </a:moveTo>
                <a:cubicBezTo>
                  <a:pt x="134674" y="79596"/>
                  <a:pt x="138645" y="72776"/>
                  <a:pt x="143263" y="66819"/>
                </a:cubicBezTo>
                <a:cubicBezTo>
                  <a:pt x="148702" y="59826"/>
                  <a:pt x="151940" y="51021"/>
                  <a:pt x="151940" y="41438"/>
                </a:cubicBezTo>
                <a:cubicBezTo>
                  <a:pt x="151940" y="18561"/>
                  <a:pt x="133379" y="0"/>
                  <a:pt x="110502" y="0"/>
                </a:cubicBezTo>
                <a:cubicBezTo>
                  <a:pt x="87624" y="0"/>
                  <a:pt x="69063" y="18561"/>
                  <a:pt x="69063" y="41438"/>
                </a:cubicBezTo>
                <a:cubicBezTo>
                  <a:pt x="69063" y="50977"/>
                  <a:pt x="72301" y="59783"/>
                  <a:pt x="77740" y="66819"/>
                </a:cubicBezTo>
                <a:cubicBezTo>
                  <a:pt x="82358" y="72776"/>
                  <a:pt x="86329" y="79596"/>
                  <a:pt x="86329" y="87106"/>
                </a:cubicBezTo>
                <a:cubicBezTo>
                  <a:pt x="86329" y="100013"/>
                  <a:pt x="75840" y="110502"/>
                  <a:pt x="62934" y="110502"/>
                </a:cubicBezTo>
                <a:lnTo>
                  <a:pt x="48344" y="110502"/>
                </a:lnTo>
                <a:cubicBezTo>
                  <a:pt x="21625" y="110502"/>
                  <a:pt x="0" y="132127"/>
                  <a:pt x="0" y="158846"/>
                </a:cubicBezTo>
                <a:cubicBezTo>
                  <a:pt x="0" y="170285"/>
                  <a:pt x="9280" y="179565"/>
                  <a:pt x="20719" y="179565"/>
                </a:cubicBezTo>
                <a:lnTo>
                  <a:pt x="200284" y="179565"/>
                </a:lnTo>
                <a:cubicBezTo>
                  <a:pt x="211723" y="179565"/>
                  <a:pt x="221003" y="170285"/>
                  <a:pt x="221003" y="158846"/>
                </a:cubicBezTo>
                <a:cubicBezTo>
                  <a:pt x="221003" y="132127"/>
                  <a:pt x="199378" y="110502"/>
                  <a:pt x="172659" y="110502"/>
                </a:cubicBezTo>
                <a:lnTo>
                  <a:pt x="158069" y="110502"/>
                </a:lnTo>
                <a:cubicBezTo>
                  <a:pt x="145163" y="110502"/>
                  <a:pt x="134674" y="100013"/>
                  <a:pt x="134674" y="87106"/>
                </a:cubicBezTo>
                <a:close/>
                <a:moveTo>
                  <a:pt x="24172" y="200284"/>
                </a:moveTo>
                <a:cubicBezTo>
                  <a:pt x="18431" y="200284"/>
                  <a:pt x="13813" y="204903"/>
                  <a:pt x="13813" y="210644"/>
                </a:cubicBezTo>
                <a:cubicBezTo>
                  <a:pt x="13813" y="216384"/>
                  <a:pt x="18431" y="221003"/>
                  <a:pt x="24172" y="221003"/>
                </a:cubicBezTo>
                <a:lnTo>
                  <a:pt x="196831" y="221003"/>
                </a:lnTo>
                <a:cubicBezTo>
                  <a:pt x="202572" y="221003"/>
                  <a:pt x="207190" y="216384"/>
                  <a:pt x="207190" y="210644"/>
                </a:cubicBezTo>
                <a:cubicBezTo>
                  <a:pt x="207190" y="204903"/>
                  <a:pt x="202572" y="200284"/>
                  <a:pt x="196831" y="200284"/>
                </a:cubicBezTo>
                <a:lnTo>
                  <a:pt x="24172" y="20028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1444580" y="5615114"/>
            <a:ext cx="1105015" cy="343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4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八宝印泥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070103" y="6057120"/>
            <a:ext cx="4506006" cy="6384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7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与片仔癀、水仙花并称"漳州三宝",采用珍贵材料制作,色泽鲜艳持久,是书画篆刻的上品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775432" y="7186693"/>
            <a:ext cx="4997124" cy="1964471"/>
          </a:xfrm>
          <a:custGeom>
            <a:avLst/>
            <a:gdLst/>
            <a:ahLst/>
            <a:cxnLst/>
            <a:rect l="l" t="t" r="r" b="b"/>
            <a:pathLst>
              <a:path w="4997124" h="1964471">
                <a:moveTo>
                  <a:pt x="0" y="0"/>
                </a:moveTo>
                <a:lnTo>
                  <a:pt x="4997124" y="0"/>
                </a:lnTo>
                <a:lnTo>
                  <a:pt x="4997124" y="1964471"/>
                </a:lnTo>
                <a:lnTo>
                  <a:pt x="0" y="1964471"/>
                </a:lnTo>
                <a:lnTo>
                  <a:pt x="0" y="0"/>
                </a:lnTo>
                <a:close/>
              </a:path>
            </a:pathLst>
          </a:custGeom>
          <a:solidFill>
            <a:srgbClr val="8A9A8C">
              <a:alpha val="1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971879" y="7383140"/>
            <a:ext cx="4714731" cy="343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最佳旅游季节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971879" y="7874258"/>
            <a:ext cx="577063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7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4-5月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4788018" y="7874258"/>
            <a:ext cx="884012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7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土楼游览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971879" y="8267152"/>
            <a:ext cx="577063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7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7-8月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4788018" y="8267152"/>
            <a:ext cx="884012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7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海滨度假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971879" y="8660046"/>
            <a:ext cx="773511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7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10-11月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4788018" y="8660046"/>
            <a:ext cx="884012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7" dirty="0">
                <a:solidFill>
                  <a:srgbClr val="8A9A8C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全景游览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img04.c-ctrip.com/b60e2717c893502ac22f14821815a592d424182e.jpg">    </p:cNvPr>
          <p:cNvPicPr>
            <a:picLocks noChangeAspect="1"/>
          </p:cNvPicPr>
          <p:nvPr/>
        </p:nvPicPr>
        <p:blipFill>
          <a:blip r:embed="rId1"/>
          <a:srcRect l="0" r="0"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7A6258">
                  <a:alpha val="90000"/>
                </a:srgbClr>
              </a:gs>
              <a:gs pos="50000">
                <a:srgbClr val="7A6258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1016000" y="2598738"/>
            <a:ext cx="2057400" cy="558800"/>
          </a:xfrm>
          <a:custGeom>
            <a:avLst/>
            <a:gdLst/>
            <a:ahLst/>
            <a:cxnLst/>
            <a:rect l="l" t="t" r="r" b="b"/>
            <a:pathLst>
              <a:path w="2057400" h="558800">
                <a:moveTo>
                  <a:pt x="0" y="0"/>
                </a:moveTo>
                <a:lnTo>
                  <a:pt x="2057400" y="0"/>
                </a:lnTo>
                <a:lnTo>
                  <a:pt x="20574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5" name="Text 2"/>
          <p:cNvSpPr/>
          <p:nvPr/>
        </p:nvSpPr>
        <p:spPr>
          <a:xfrm>
            <a:off x="1016000" y="2598738"/>
            <a:ext cx="2171700" cy="5588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>
              <a:lnSpc>
                <a:spcPct val="130000"/>
              </a:lnSpc>
            </a:pPr>
            <a:r>
              <a:rPr lang="en-US" sz="1800" b="1" spc="90" kern="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16000" y="3462338"/>
            <a:ext cx="8991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世遗土楼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00" y="4910138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8" name="Text 5"/>
          <p:cNvSpPr/>
          <p:nvPr/>
        </p:nvSpPr>
        <p:spPr>
          <a:xfrm>
            <a:off x="1016000" y="5367338"/>
            <a:ext cx="8724900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3000" dirty="0">
                <a:solidFill>
                  <a:srgbClr val="FFFFFF">
                    <a:alpha val="9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东方古城堡的建筑智慧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16000" y="6189663"/>
            <a:ext cx="866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2008年入选《世界遗产名录》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NanJing Earth Building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南靖土楼:田螺坑的"四菜一汤"奇观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6096000" cy="7010400"/>
          </a:xfrm>
          <a:custGeom>
            <a:avLst/>
            <a:gdLst/>
            <a:ahLst/>
            <a:cxnLst/>
            <a:rect l="l" t="t" r="r" b="b"/>
            <a:pathLst>
              <a:path w="6096000" h="7010400">
                <a:moveTo>
                  <a:pt x="0" y="0"/>
                </a:moveTo>
                <a:lnTo>
                  <a:pt x="6096000" y="0"/>
                </a:lnTo>
                <a:lnTo>
                  <a:pt x="6096000" y="7010400"/>
                </a:lnTo>
                <a:lnTo>
                  <a:pt x="0" y="7010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11200" y="1828800"/>
            <a:ext cx="584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独特布局</a:t>
            </a:r>
            <a:endParaRPr lang="en-US" sz="1600" dirty="0"/>
          </a:p>
        </p:txBody>
      </p:sp>
      <p:pic>
        <p:nvPicPr>
          <p:cNvPr id="6" name="Image 0" descr="https://kimi-web-img.moonshot.cn/img/images3.ctrip.com/a4976def960ae361359078b50953bc641b187808.jpg">    </p:cNvPr>
          <p:cNvPicPr>
            <a:picLocks noChangeAspect="1"/>
          </p:cNvPicPr>
          <p:nvPr/>
        </p:nvPicPr>
        <p:blipFill>
          <a:blip r:embed="rId1"/>
          <a:srcRect l="0" r="0" t="2970" b="2970"/>
          <a:stretch/>
        </p:blipFill>
        <p:spPr>
          <a:xfrm>
            <a:off x="711200" y="2438400"/>
            <a:ext cx="5689600" cy="3556000"/>
          </a:xfrm>
          <a:prstGeom prst="roundRect">
            <a:avLst>
              <a:gd name="adj" fmla="val 0"/>
            </a:avLst>
          </a:prstGeom>
        </p:spPr>
      </p:pic>
      <p:sp>
        <p:nvSpPr>
          <p:cNvPr id="7" name="Text 4"/>
          <p:cNvSpPr/>
          <p:nvPr/>
        </p:nvSpPr>
        <p:spPr>
          <a:xfrm>
            <a:off x="711200" y="6197600"/>
            <a:ext cx="57912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田螺坑土楼群由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一座方楼、三座圆楼、一座椭圆楼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组成,分别是步云楼、振昌楼、瑞云楼、和昌楼、文昌楼。方楼步云楼居中,其余4座环绕周围,依地势而建,高矮不同,错落有致。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1200" y="7340600"/>
            <a:ext cx="579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从高处俯瞰,五座土楼宛如一朵梅花绽放在梯田之中,形成了"四菜一汤"的独特景观,成为福建土楼中最具代表性的建筑群。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807200" y="1625600"/>
            <a:ext cx="8940800" cy="1778000"/>
          </a:xfrm>
          <a:custGeom>
            <a:avLst/>
            <a:gdLst/>
            <a:ahLst/>
            <a:cxnLst/>
            <a:rect l="l" t="t" r="r" b="b"/>
            <a:pathLst>
              <a:path w="8940800" h="1778000">
                <a:moveTo>
                  <a:pt x="0" y="0"/>
                </a:moveTo>
                <a:lnTo>
                  <a:pt x="8940800" y="0"/>
                </a:lnTo>
                <a:lnTo>
                  <a:pt x="8940800" y="1778000"/>
                </a:ln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7010400" y="1828800"/>
            <a:ext cx="868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建筑特色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010400" y="2387600"/>
            <a:ext cx="8636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土楼外墙厚实高耸,厚达1-2米,高4-5层,采用生土、竹木、糯米蛋清夯筑而成,具备卓越的防御功能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010400" y="2870200"/>
            <a:ext cx="8636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土楼通常只设一个大门,底层不设窗,高层开小窗如箭孔,门设水槽防火,防盗匪、抵御地震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07200" y="3606800"/>
            <a:ext cx="8940800" cy="5029200"/>
          </a:xfrm>
          <a:custGeom>
            <a:avLst/>
            <a:gdLst/>
            <a:ahLst/>
            <a:cxnLst/>
            <a:rect l="l" t="t" r="r" b="b"/>
            <a:pathLst>
              <a:path w="8940800" h="5029200">
                <a:moveTo>
                  <a:pt x="0" y="0"/>
                </a:moveTo>
                <a:lnTo>
                  <a:pt x="8940800" y="0"/>
                </a:lnTo>
                <a:lnTo>
                  <a:pt x="8940800" y="5029200"/>
                </a:ln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010400" y="3810000"/>
            <a:ext cx="868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五行相生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010400" y="4368800"/>
            <a:ext cx="1625600" cy="1016000"/>
          </a:xfrm>
          <a:custGeom>
            <a:avLst/>
            <a:gdLst/>
            <a:ahLst/>
            <a:cxnLst/>
            <a:rect l="l" t="t" r="r" b="b"/>
            <a:pathLst>
              <a:path w="1625600" h="1016000">
                <a:moveTo>
                  <a:pt x="0" y="0"/>
                </a:moveTo>
                <a:lnTo>
                  <a:pt x="1625600" y="0"/>
                </a:lnTo>
                <a:lnTo>
                  <a:pt x="16256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16" name="Text 13"/>
          <p:cNvSpPr/>
          <p:nvPr/>
        </p:nvSpPr>
        <p:spPr>
          <a:xfrm>
            <a:off x="7086600" y="4521200"/>
            <a:ext cx="147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金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118350" y="4978400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振昌楼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737600" y="4368800"/>
            <a:ext cx="1625600" cy="1016000"/>
          </a:xfrm>
          <a:custGeom>
            <a:avLst/>
            <a:gdLst/>
            <a:ahLst/>
            <a:cxnLst/>
            <a:rect l="l" t="t" r="r" b="b"/>
            <a:pathLst>
              <a:path w="1625600" h="1016000">
                <a:moveTo>
                  <a:pt x="0" y="0"/>
                </a:moveTo>
                <a:lnTo>
                  <a:pt x="1625600" y="0"/>
                </a:lnTo>
                <a:lnTo>
                  <a:pt x="16256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19" name="Text 16"/>
          <p:cNvSpPr/>
          <p:nvPr/>
        </p:nvSpPr>
        <p:spPr>
          <a:xfrm>
            <a:off x="8813800" y="4521200"/>
            <a:ext cx="147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木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845550" y="4978400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瑞云楼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464800" y="4368800"/>
            <a:ext cx="1625600" cy="1016000"/>
          </a:xfrm>
          <a:custGeom>
            <a:avLst/>
            <a:gdLst/>
            <a:ahLst/>
            <a:cxnLst/>
            <a:rect l="l" t="t" r="r" b="b"/>
            <a:pathLst>
              <a:path w="1625600" h="1016000">
                <a:moveTo>
                  <a:pt x="0" y="0"/>
                </a:moveTo>
                <a:lnTo>
                  <a:pt x="1625600" y="0"/>
                </a:lnTo>
                <a:lnTo>
                  <a:pt x="16256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22" name="Text 19"/>
          <p:cNvSpPr/>
          <p:nvPr/>
        </p:nvSpPr>
        <p:spPr>
          <a:xfrm>
            <a:off x="10541000" y="4521200"/>
            <a:ext cx="147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水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572750" y="4978400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和昌楼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2192000" y="4368800"/>
            <a:ext cx="1625600" cy="1016000"/>
          </a:xfrm>
          <a:custGeom>
            <a:avLst/>
            <a:gdLst/>
            <a:ahLst/>
            <a:cxnLst/>
            <a:rect l="l" t="t" r="r" b="b"/>
            <a:pathLst>
              <a:path w="1625600" h="1016000">
                <a:moveTo>
                  <a:pt x="0" y="0"/>
                </a:moveTo>
                <a:lnTo>
                  <a:pt x="1625600" y="0"/>
                </a:lnTo>
                <a:lnTo>
                  <a:pt x="16256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>
              <a:alpha val="70196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12268200" y="4521200"/>
            <a:ext cx="147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火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2299950" y="4978400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文昌楼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3919200" y="4368800"/>
            <a:ext cx="1625600" cy="1016000"/>
          </a:xfrm>
          <a:custGeom>
            <a:avLst/>
            <a:gdLst/>
            <a:ahLst/>
            <a:cxnLst/>
            <a:rect l="l" t="t" r="r" b="b"/>
            <a:pathLst>
              <a:path w="1625600" h="1016000">
                <a:moveTo>
                  <a:pt x="0" y="0"/>
                </a:moveTo>
                <a:lnTo>
                  <a:pt x="1625600" y="0"/>
                </a:lnTo>
                <a:lnTo>
                  <a:pt x="16256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>
              <a:alpha val="70196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3995400" y="4521200"/>
            <a:ext cx="147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土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027150" y="4978400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步云楼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010400" y="5537200"/>
            <a:ext cx="8636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田螺坑土楼群按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"金木水火土"五行相生次序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排列,体现了客家人对自然哲学的深刻理解,以及追求人与自然和谐共生的营造智慧。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207" y="507207"/>
            <a:ext cx="15343027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8" b="1" spc="80" kern="0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Tulou Culture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7207" y="912973"/>
            <a:ext cx="15469828" cy="507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94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土楼文化:聚族而居的血缘共同体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7207" y="1623064"/>
            <a:ext cx="10080749" cy="3081285"/>
          </a:xfrm>
          <a:custGeom>
            <a:avLst/>
            <a:gdLst/>
            <a:ahLst/>
            <a:cxnLst/>
            <a:rect l="l" t="t" r="r" b="b"/>
            <a:pathLst>
              <a:path w="10080749" h="3081285">
                <a:moveTo>
                  <a:pt x="0" y="0"/>
                </a:moveTo>
                <a:lnTo>
                  <a:pt x="10080749" y="0"/>
                </a:lnTo>
                <a:lnTo>
                  <a:pt x="10080749" y="3081285"/>
                </a:lnTo>
                <a:lnTo>
                  <a:pt x="0" y="3081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041" dist="1268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60811" y="1876668"/>
            <a:ext cx="9725704" cy="405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96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客家迁徙与土楼起源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60811" y="2485317"/>
            <a:ext cx="9674983" cy="659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8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历史背景</a:t>
            </a:r>
            <a:pPr>
              <a:lnSpc>
                <a:spcPct val="140000"/>
              </a:lnSpc>
            </a:pPr>
            <a:r>
              <a:rPr lang="en-US" sz="1598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:土楼产生于宋元时期,成熟于明清和民国时期。客家人为避战乱从中原南迁,定居闽西粤东山区。因山匪野兽侵扰、与土著发生械斗,客家人聚族抱团而居,发明了这种夯土建筑。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0811" y="3296849"/>
            <a:ext cx="9674983" cy="659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8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建筑智慧</a:t>
            </a:r>
            <a:pPr>
              <a:lnSpc>
                <a:spcPct val="140000"/>
              </a:lnSpc>
            </a:pPr>
            <a:r>
              <a:rPr lang="en-US" sz="1598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:土楼采用生土、竹木、糯米蛋清夯筑,以逐层夯筑的土墙结合穿斗式木构架,共同构成整体支撑体系。造型以方、圆为主,环绕中央庭院逐层向上布置生活空间。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0811" y="4108381"/>
            <a:ext cx="9674983" cy="342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8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据古建专家罗哲文咏诗: "</a:t>
            </a:r>
            <a:pPr>
              <a:lnSpc>
                <a:spcPct val="140000"/>
              </a:lnSpc>
            </a:pPr>
            <a:r>
              <a:rPr lang="en-US" sz="1598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俯视宛如花一朵,旁看神似布达拉。似此楼群世罕见,环球建筑出奇葩</a:t>
            </a:r>
            <a:pPr>
              <a:lnSpc>
                <a:spcPct val="140000"/>
              </a:lnSpc>
            </a:pPr>
            <a:r>
              <a:rPr lang="en-US" sz="1598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。"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7207" y="4911461"/>
            <a:ext cx="10080749" cy="1673785"/>
          </a:xfrm>
          <a:custGeom>
            <a:avLst/>
            <a:gdLst/>
            <a:ahLst/>
            <a:cxnLst/>
            <a:rect l="l" t="t" r="r" b="b"/>
            <a:pathLst>
              <a:path w="10080749" h="1673785">
                <a:moveTo>
                  <a:pt x="0" y="0"/>
                </a:moveTo>
                <a:lnTo>
                  <a:pt x="10080749" y="0"/>
                </a:lnTo>
                <a:lnTo>
                  <a:pt x="10080749" y="1673785"/>
                </a:lnTo>
                <a:lnTo>
                  <a:pt x="0" y="1673785"/>
                </a:lnTo>
                <a:lnTo>
                  <a:pt x="0" y="0"/>
                </a:lnTo>
                <a:close/>
              </a:path>
            </a:pathLst>
          </a:custGeom>
          <a:solidFill>
            <a:srgbClr val="8A9A8C">
              <a:alpha val="1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60811" y="5165065"/>
            <a:ext cx="9700343" cy="3550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97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2008年入选《世界遗产名录》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0811" y="5672272"/>
            <a:ext cx="9674983" cy="659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8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涵盖漳州南靖、华安和龙岩永定的"六群四楼"共46座土楼成功列入《世界遗产名录》,以其独特的建筑形式、复杂的建造传统及人与自然和谐共生的营造智慧,向世界展示了中华文明的深厚底蕴。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835352" y="1623064"/>
            <a:ext cx="4907232" cy="2916443"/>
          </a:xfrm>
          <a:custGeom>
            <a:avLst/>
            <a:gdLst/>
            <a:ahLst/>
            <a:cxnLst/>
            <a:rect l="l" t="t" r="r" b="b"/>
            <a:pathLst>
              <a:path w="4907232" h="2916443">
                <a:moveTo>
                  <a:pt x="0" y="0"/>
                </a:moveTo>
                <a:lnTo>
                  <a:pt x="4907232" y="0"/>
                </a:lnTo>
                <a:lnTo>
                  <a:pt x="4907232" y="2916443"/>
                </a:lnTo>
                <a:lnTo>
                  <a:pt x="0" y="2916443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  <a:effectLst>
            <a:outerShdw sx="100000" sy="100000" kx="0" ky="0" algn="bl" rotWithShape="0" blurRad="38041" dist="12680" dir="5400000">
              <a:srgbClr val="000000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1088956" y="1876668"/>
            <a:ext cx="4552187" cy="405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9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平等聚居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088956" y="2485317"/>
            <a:ext cx="4501466" cy="989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8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土楼内部空间分配极为平等,每户分配的厨房、谷仓和卧室为垂直分布的一至四层,没有大小之分与高低尊卑之别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088956" y="3626534"/>
            <a:ext cx="4501466" cy="659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8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这种平等聚居的模式,体现了客家人"共楼居住,重法人伦"的文化理念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835352" y="4742390"/>
            <a:ext cx="4907232" cy="2168312"/>
          </a:xfrm>
          <a:custGeom>
            <a:avLst/>
            <a:gdLst/>
            <a:ahLst/>
            <a:cxnLst/>
            <a:rect l="l" t="t" r="r" b="b"/>
            <a:pathLst>
              <a:path w="4907232" h="2168312">
                <a:moveTo>
                  <a:pt x="0" y="0"/>
                </a:moveTo>
                <a:lnTo>
                  <a:pt x="4907232" y="0"/>
                </a:lnTo>
                <a:lnTo>
                  <a:pt x="4907232" y="2168312"/>
                </a:lnTo>
                <a:lnTo>
                  <a:pt x="0" y="21683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041" dist="12680" dir="5400000">
              <a:srgbClr val="000000">
                <a:alpha val="10196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11088956" y="4995994"/>
            <a:ext cx="4526827" cy="3550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97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经典楹联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114316" y="5503201"/>
            <a:ext cx="4374665" cy="1153897"/>
          </a:xfrm>
          <a:custGeom>
            <a:avLst/>
            <a:gdLst/>
            <a:ahLst/>
            <a:cxnLst/>
            <a:rect l="l" t="t" r="r" b="b"/>
            <a:pathLst>
              <a:path w="4374665" h="1153897">
                <a:moveTo>
                  <a:pt x="0" y="0"/>
                </a:moveTo>
                <a:lnTo>
                  <a:pt x="4374665" y="0"/>
                </a:lnTo>
                <a:lnTo>
                  <a:pt x="4374665" y="1153897"/>
                </a:lnTo>
                <a:lnTo>
                  <a:pt x="0" y="1153897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9" name="Shape 17"/>
          <p:cNvSpPr/>
          <p:nvPr/>
        </p:nvSpPr>
        <p:spPr>
          <a:xfrm>
            <a:off x="11114316" y="5503201"/>
            <a:ext cx="50721" cy="1153897"/>
          </a:xfrm>
          <a:custGeom>
            <a:avLst/>
            <a:gdLst/>
            <a:ahLst/>
            <a:cxnLst/>
            <a:rect l="l" t="t" r="r" b="b"/>
            <a:pathLst>
              <a:path w="50721" h="1153897">
                <a:moveTo>
                  <a:pt x="0" y="0"/>
                </a:moveTo>
                <a:lnTo>
                  <a:pt x="50721" y="0"/>
                </a:lnTo>
                <a:lnTo>
                  <a:pt x="50721" y="1153897"/>
                </a:lnTo>
                <a:lnTo>
                  <a:pt x="0" y="1153897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20" name="Text 18"/>
          <p:cNvSpPr/>
          <p:nvPr/>
        </p:nvSpPr>
        <p:spPr>
          <a:xfrm>
            <a:off x="11342560" y="5706084"/>
            <a:ext cx="4057660" cy="7481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97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"一本所生,亲疏无多,何必太分你我?共楼居住,出入相见,最宜重法人伦。"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35352" y="7107245"/>
            <a:ext cx="4907232" cy="2028830"/>
          </a:xfrm>
          <a:custGeom>
            <a:avLst/>
            <a:gdLst/>
            <a:ahLst/>
            <a:cxnLst/>
            <a:rect l="l" t="t" r="r" b="b"/>
            <a:pathLst>
              <a:path w="4907232" h="2028830">
                <a:moveTo>
                  <a:pt x="0" y="0"/>
                </a:moveTo>
                <a:lnTo>
                  <a:pt x="4907232" y="0"/>
                </a:lnTo>
                <a:lnTo>
                  <a:pt x="4907232" y="2028830"/>
                </a:lnTo>
                <a:lnTo>
                  <a:pt x="0" y="2028830"/>
                </a:lnTo>
                <a:lnTo>
                  <a:pt x="0" y="0"/>
                </a:lnTo>
                <a:close/>
              </a:path>
            </a:pathLst>
          </a:custGeom>
          <a:solidFill>
            <a:srgbClr val="B88A75">
              <a:alpha val="1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1038235" y="7310128"/>
            <a:ext cx="4615588" cy="3550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97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土楼空间功能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038235" y="7918777"/>
            <a:ext cx="101441" cy="101441"/>
          </a:xfrm>
          <a:custGeom>
            <a:avLst/>
            <a:gdLst/>
            <a:ahLst/>
            <a:cxnLst/>
            <a:rect l="l" t="t" r="r" b="b"/>
            <a:pathLst>
              <a:path w="101441" h="101441">
                <a:moveTo>
                  <a:pt x="0" y="0"/>
                </a:moveTo>
                <a:lnTo>
                  <a:pt x="101441" y="0"/>
                </a:lnTo>
                <a:lnTo>
                  <a:pt x="101441" y="101441"/>
                </a:lnTo>
                <a:lnTo>
                  <a:pt x="0" y="101441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24" name="Text 22"/>
          <p:cNvSpPr/>
          <p:nvPr/>
        </p:nvSpPr>
        <p:spPr>
          <a:xfrm>
            <a:off x="11241118" y="7817335"/>
            <a:ext cx="1090496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8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一层</a:t>
            </a:r>
            <a:pPr>
              <a:lnSpc>
                <a:spcPct val="130000"/>
              </a:lnSpc>
            </a:pPr>
            <a:r>
              <a:rPr lang="en-US" sz="1598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厨房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038235" y="8324543"/>
            <a:ext cx="101441" cy="101441"/>
          </a:xfrm>
          <a:custGeom>
            <a:avLst/>
            <a:gdLst/>
            <a:ahLst/>
            <a:cxnLst/>
            <a:rect l="l" t="t" r="r" b="b"/>
            <a:pathLst>
              <a:path w="101441" h="101441">
                <a:moveTo>
                  <a:pt x="0" y="0"/>
                </a:moveTo>
                <a:lnTo>
                  <a:pt x="101441" y="0"/>
                </a:lnTo>
                <a:lnTo>
                  <a:pt x="101441" y="101441"/>
                </a:lnTo>
                <a:lnTo>
                  <a:pt x="0" y="101441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26" name="Text 24"/>
          <p:cNvSpPr/>
          <p:nvPr/>
        </p:nvSpPr>
        <p:spPr>
          <a:xfrm>
            <a:off x="11241118" y="8223101"/>
            <a:ext cx="1090496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8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二层</a:t>
            </a:r>
            <a:pPr>
              <a:lnSpc>
                <a:spcPct val="130000"/>
              </a:lnSpc>
            </a:pPr>
            <a:r>
              <a:rPr lang="en-US" sz="1598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仓库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038235" y="8730309"/>
            <a:ext cx="101441" cy="101441"/>
          </a:xfrm>
          <a:custGeom>
            <a:avLst/>
            <a:gdLst/>
            <a:ahLst/>
            <a:cxnLst/>
            <a:rect l="l" t="t" r="r" b="b"/>
            <a:pathLst>
              <a:path w="101441" h="101441">
                <a:moveTo>
                  <a:pt x="0" y="0"/>
                </a:moveTo>
                <a:lnTo>
                  <a:pt x="101441" y="0"/>
                </a:lnTo>
                <a:lnTo>
                  <a:pt x="101441" y="101441"/>
                </a:lnTo>
                <a:lnTo>
                  <a:pt x="0" y="101441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28" name="Text 26"/>
          <p:cNvSpPr/>
          <p:nvPr/>
        </p:nvSpPr>
        <p:spPr>
          <a:xfrm>
            <a:off x="11241118" y="8628867"/>
            <a:ext cx="1699145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8" b="1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三、四层</a:t>
            </a:r>
            <a:pPr>
              <a:lnSpc>
                <a:spcPct val="130000"/>
              </a:lnSpc>
            </a:pPr>
            <a:r>
              <a:rPr lang="en-US" sz="1598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起居室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icx.zhimg.com/2a29b288bdd7857d813ec9d7479965f94b93506d.jpg">    </p:cNvPr>
          <p:cNvPicPr>
            <a:picLocks noChangeAspect="1"/>
          </p:cNvPicPr>
          <p:nvPr/>
        </p:nvPicPr>
        <p:blipFill>
          <a:blip r:embed="rId1"/>
          <a:srcRect l="0" r="0" t="7845" b="784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9A8C">
                  <a:alpha val="90000"/>
                </a:srgbClr>
              </a:gs>
              <a:gs pos="50000">
                <a:srgbClr val="8A9A8C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1016000" y="2598738"/>
            <a:ext cx="2057400" cy="558800"/>
          </a:xfrm>
          <a:custGeom>
            <a:avLst/>
            <a:gdLst/>
            <a:ahLst/>
            <a:cxnLst/>
            <a:rect l="l" t="t" r="r" b="b"/>
            <a:pathLst>
              <a:path w="2057400" h="558800">
                <a:moveTo>
                  <a:pt x="0" y="0"/>
                </a:moveTo>
                <a:lnTo>
                  <a:pt x="2057400" y="0"/>
                </a:lnTo>
                <a:lnTo>
                  <a:pt x="20574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5" name="Text 2"/>
          <p:cNvSpPr/>
          <p:nvPr/>
        </p:nvSpPr>
        <p:spPr>
          <a:xfrm>
            <a:off x="1016000" y="2598738"/>
            <a:ext cx="2171700" cy="5588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>
              <a:lnSpc>
                <a:spcPct val="130000"/>
              </a:lnSpc>
            </a:pPr>
            <a:r>
              <a:rPr lang="en-US" sz="1800" b="1" spc="90" kern="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16000" y="3462338"/>
            <a:ext cx="8991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滨海度假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00" y="4910138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8" name="Text 5"/>
          <p:cNvSpPr/>
          <p:nvPr/>
        </p:nvSpPr>
        <p:spPr>
          <a:xfrm>
            <a:off x="1016000" y="5367338"/>
            <a:ext cx="8724900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3000" dirty="0">
                <a:solidFill>
                  <a:srgbClr val="FFFFFF">
                    <a:alpha val="95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东山岛与火山岛的浪漫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16000" y="6189663"/>
            <a:ext cx="866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一半烟火一半海的治愈之旅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Dongshan Island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东山岛:一半烟火一半海的治愈之地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7493000" cy="2654300"/>
          </a:xfrm>
          <a:custGeom>
            <a:avLst/>
            <a:gdLst/>
            <a:ahLst/>
            <a:cxnLst/>
            <a:rect l="l" t="t" r="r" b="b"/>
            <a:pathLst>
              <a:path w="7493000" h="2654300">
                <a:moveTo>
                  <a:pt x="0" y="0"/>
                </a:moveTo>
                <a:lnTo>
                  <a:pt x="7493000" y="0"/>
                </a:lnTo>
                <a:lnTo>
                  <a:pt x="7493000" y="2654300"/>
                </a:lnTo>
                <a:lnTo>
                  <a:pt x="0" y="2654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2000" y="1930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</p:spPr>
      </p:sp>
      <p:sp>
        <p:nvSpPr>
          <p:cNvPr id="6" name="Shape 4"/>
          <p:cNvSpPr/>
          <p:nvPr/>
        </p:nvSpPr>
        <p:spPr>
          <a:xfrm>
            <a:off x="919162" y="20701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42863"/>
                </a:move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42863"/>
                </a:lnTo>
                <a:close/>
                <a:moveTo>
                  <a:pt x="21431" y="164306"/>
                </a:moveTo>
                <a:lnTo>
                  <a:pt x="21431" y="178594"/>
                </a:lnTo>
                <a:cubicBezTo>
                  <a:pt x="21431" y="182523"/>
                  <a:pt x="24646" y="185738"/>
                  <a:pt x="28575" y="185738"/>
                </a:cubicBezTo>
                <a:lnTo>
                  <a:pt x="42863" y="185738"/>
                </a:lnTo>
                <a:cubicBezTo>
                  <a:pt x="46792" y="185738"/>
                  <a:pt x="50006" y="182523"/>
                  <a:pt x="50006" y="178594"/>
                </a:cubicBezTo>
                <a:lnTo>
                  <a:pt x="50006" y="164306"/>
                </a:lnTo>
                <a:cubicBezTo>
                  <a:pt x="50006" y="160377"/>
                  <a:pt x="46792" y="157163"/>
                  <a:pt x="42863" y="157163"/>
                </a:cubicBezTo>
                <a:lnTo>
                  <a:pt x="28575" y="157163"/>
                </a:lnTo>
                <a:cubicBezTo>
                  <a:pt x="24646" y="157163"/>
                  <a:pt x="21431" y="160377"/>
                  <a:pt x="21431" y="164306"/>
                </a:cubicBezTo>
                <a:close/>
                <a:moveTo>
                  <a:pt x="157163" y="157163"/>
                </a:moveTo>
                <a:cubicBezTo>
                  <a:pt x="153233" y="157163"/>
                  <a:pt x="150019" y="160377"/>
                  <a:pt x="150019" y="164306"/>
                </a:cubicBezTo>
                <a:lnTo>
                  <a:pt x="150019" y="178594"/>
                </a:lnTo>
                <a:cubicBezTo>
                  <a:pt x="150019" y="182523"/>
                  <a:pt x="153233" y="185738"/>
                  <a:pt x="157163" y="185738"/>
                </a:cubicBezTo>
                <a:lnTo>
                  <a:pt x="171450" y="185738"/>
                </a:lnTo>
                <a:cubicBezTo>
                  <a:pt x="175379" y="185738"/>
                  <a:pt x="178594" y="182523"/>
                  <a:pt x="178594" y="178594"/>
                </a:cubicBezTo>
                <a:lnTo>
                  <a:pt x="178594" y="164306"/>
                </a:lnTo>
                <a:cubicBezTo>
                  <a:pt x="178594" y="160377"/>
                  <a:pt x="175379" y="157163"/>
                  <a:pt x="171450" y="157163"/>
                </a:cubicBezTo>
                <a:lnTo>
                  <a:pt x="157163" y="157163"/>
                </a:lnTo>
                <a:close/>
                <a:moveTo>
                  <a:pt x="21431" y="107156"/>
                </a:moveTo>
                <a:lnTo>
                  <a:pt x="21431" y="121444"/>
                </a:lnTo>
                <a:cubicBezTo>
                  <a:pt x="21431" y="125373"/>
                  <a:pt x="24646" y="128588"/>
                  <a:pt x="28575" y="128588"/>
                </a:cubicBezTo>
                <a:lnTo>
                  <a:pt x="42863" y="128588"/>
                </a:lnTo>
                <a:cubicBezTo>
                  <a:pt x="46792" y="128588"/>
                  <a:pt x="50006" y="125373"/>
                  <a:pt x="50006" y="121444"/>
                </a:cubicBezTo>
                <a:lnTo>
                  <a:pt x="50006" y="107156"/>
                </a:lnTo>
                <a:cubicBezTo>
                  <a:pt x="50006" y="103227"/>
                  <a:pt x="46792" y="100013"/>
                  <a:pt x="42863" y="100013"/>
                </a:cubicBezTo>
                <a:lnTo>
                  <a:pt x="28575" y="100013"/>
                </a:lnTo>
                <a:cubicBezTo>
                  <a:pt x="24646" y="100013"/>
                  <a:pt x="21431" y="103227"/>
                  <a:pt x="21431" y="107156"/>
                </a:cubicBezTo>
                <a:close/>
                <a:moveTo>
                  <a:pt x="157163" y="100013"/>
                </a:moveTo>
                <a:cubicBezTo>
                  <a:pt x="153233" y="100013"/>
                  <a:pt x="150019" y="103227"/>
                  <a:pt x="150019" y="107156"/>
                </a:cubicBezTo>
                <a:lnTo>
                  <a:pt x="150019" y="121444"/>
                </a:lnTo>
                <a:cubicBezTo>
                  <a:pt x="150019" y="125373"/>
                  <a:pt x="153233" y="128588"/>
                  <a:pt x="157163" y="128588"/>
                </a:cubicBezTo>
                <a:lnTo>
                  <a:pt x="171450" y="128588"/>
                </a:lnTo>
                <a:cubicBezTo>
                  <a:pt x="175379" y="128588"/>
                  <a:pt x="178594" y="125373"/>
                  <a:pt x="178594" y="121444"/>
                </a:cubicBezTo>
                <a:lnTo>
                  <a:pt x="178594" y="107156"/>
                </a:lnTo>
                <a:cubicBezTo>
                  <a:pt x="178594" y="103227"/>
                  <a:pt x="175379" y="100013"/>
                  <a:pt x="171450" y="100013"/>
                </a:cubicBezTo>
                <a:lnTo>
                  <a:pt x="157163" y="100013"/>
                </a:lnTo>
                <a:close/>
                <a:moveTo>
                  <a:pt x="21431" y="50006"/>
                </a:moveTo>
                <a:lnTo>
                  <a:pt x="21431" y="64294"/>
                </a:lnTo>
                <a:cubicBezTo>
                  <a:pt x="21431" y="68223"/>
                  <a:pt x="24646" y="71438"/>
                  <a:pt x="28575" y="71438"/>
                </a:cubicBezTo>
                <a:lnTo>
                  <a:pt x="42863" y="71438"/>
                </a:lnTo>
                <a:cubicBezTo>
                  <a:pt x="46792" y="71438"/>
                  <a:pt x="50006" y="68223"/>
                  <a:pt x="50006" y="64294"/>
                </a:cubicBezTo>
                <a:lnTo>
                  <a:pt x="50006" y="50006"/>
                </a:lnTo>
                <a:cubicBezTo>
                  <a:pt x="50006" y="46077"/>
                  <a:pt x="46792" y="42863"/>
                  <a:pt x="42863" y="42863"/>
                </a:cubicBezTo>
                <a:lnTo>
                  <a:pt x="28575" y="42863"/>
                </a:lnTo>
                <a:cubicBezTo>
                  <a:pt x="24646" y="42863"/>
                  <a:pt x="21431" y="46077"/>
                  <a:pt x="21431" y="50006"/>
                </a:cubicBezTo>
                <a:close/>
                <a:moveTo>
                  <a:pt x="157163" y="42863"/>
                </a:moveTo>
                <a:cubicBezTo>
                  <a:pt x="153233" y="42863"/>
                  <a:pt x="150019" y="46077"/>
                  <a:pt x="150019" y="50006"/>
                </a:cubicBezTo>
                <a:lnTo>
                  <a:pt x="150019" y="64294"/>
                </a:lnTo>
                <a:cubicBezTo>
                  <a:pt x="150019" y="68223"/>
                  <a:pt x="153233" y="71438"/>
                  <a:pt x="157163" y="71438"/>
                </a:cubicBezTo>
                <a:lnTo>
                  <a:pt x="171450" y="71438"/>
                </a:lnTo>
                <a:cubicBezTo>
                  <a:pt x="175379" y="71438"/>
                  <a:pt x="178594" y="68223"/>
                  <a:pt x="178594" y="64294"/>
                </a:cubicBezTo>
                <a:lnTo>
                  <a:pt x="178594" y="50006"/>
                </a:lnTo>
                <a:cubicBezTo>
                  <a:pt x="178594" y="46077"/>
                  <a:pt x="175379" y="42863"/>
                  <a:pt x="171450" y="42863"/>
                </a:cubicBezTo>
                <a:lnTo>
                  <a:pt x="157163" y="428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22400" y="2006600"/>
            <a:ext cx="88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南门湾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2000" y="2590800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电影《左耳》取景地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,是东山岛最具烟火气的地方。海堤旁是五彩的民居、咖啡馆和特色小店,清晨可拍晨雾,傍晚欣赏海上日落。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2000" y="3403600"/>
            <a:ext cx="7086600" cy="673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漫步海堤,感受"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一半烟火一半海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"的治愈氛围,是文艺青年和摄影爱好者的天堂。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8000" y="4538135"/>
            <a:ext cx="7493000" cy="2641600"/>
          </a:xfrm>
          <a:custGeom>
            <a:avLst/>
            <a:gdLst/>
            <a:ahLst/>
            <a:cxnLst/>
            <a:rect l="l" t="t" r="r" b="b"/>
            <a:pathLst>
              <a:path w="7493000" h="2641600">
                <a:moveTo>
                  <a:pt x="0" y="0"/>
                </a:moveTo>
                <a:lnTo>
                  <a:pt x="7493000" y="0"/>
                </a:lnTo>
                <a:lnTo>
                  <a:pt x="74930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62000" y="479213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/>
          </a:solidFill>
          <a:ln/>
        </p:spPr>
      </p:sp>
      <p:sp>
        <p:nvSpPr>
          <p:cNvPr id="12" name="Shape 10"/>
          <p:cNvSpPr/>
          <p:nvPr/>
        </p:nvSpPr>
        <p:spPr>
          <a:xfrm>
            <a:off x="904875" y="493183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422400" y="4868335"/>
            <a:ext cx="88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风动石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000" y="5452535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"天下第一奇石"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,是一块重达200吨的巨石,在海风中微微晃动却屹立不倒,是东山岛的标志性景观。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6265335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风动石景区包含铜山古城、关帝庙等景点,门票45元,可感受海岛的历史文化韵味。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55000" y="1676400"/>
            <a:ext cx="7493000" cy="2590800"/>
          </a:xfrm>
          <a:custGeom>
            <a:avLst/>
            <a:gdLst/>
            <a:ahLst/>
            <a:cxnLst/>
            <a:rect l="l" t="t" r="r" b="b"/>
            <a:pathLst>
              <a:path w="7493000" h="2590800">
                <a:moveTo>
                  <a:pt x="0" y="0"/>
                </a:moveTo>
                <a:lnTo>
                  <a:pt x="7493000" y="0"/>
                </a:lnTo>
                <a:lnTo>
                  <a:pt x="7493000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8509000" y="1930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636000" y="2057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6807" y="169218"/>
                </a:moveTo>
                <a:cubicBezTo>
                  <a:pt x="243880" y="177502"/>
                  <a:pt x="234255" y="180628"/>
                  <a:pt x="226417" y="176709"/>
                </a:cubicBezTo>
                <a:lnTo>
                  <a:pt x="138013" y="132507"/>
                </a:lnTo>
                <a:lnTo>
                  <a:pt x="137220" y="134094"/>
                </a:lnTo>
                <a:lnTo>
                  <a:pt x="93166" y="222250"/>
                </a:lnTo>
                <a:lnTo>
                  <a:pt x="238125" y="222250"/>
                </a:lnTo>
                <a:cubicBezTo>
                  <a:pt x="246906" y="222250"/>
                  <a:pt x="254000" y="229344"/>
                  <a:pt x="254000" y="238125"/>
                </a:cubicBezTo>
                <a:cubicBezTo>
                  <a:pt x="254000" y="246906"/>
                  <a:pt x="246906" y="254000"/>
                  <a:pt x="238125" y="254000"/>
                </a:cubicBezTo>
                <a:lnTo>
                  <a:pt x="15875" y="254000"/>
                </a:lnTo>
                <a:cubicBezTo>
                  <a:pt x="7094" y="254000"/>
                  <a:pt x="0" y="246906"/>
                  <a:pt x="0" y="238125"/>
                </a:cubicBezTo>
                <a:cubicBezTo>
                  <a:pt x="0" y="229344"/>
                  <a:pt x="7094" y="222250"/>
                  <a:pt x="15875" y="222250"/>
                </a:cubicBezTo>
                <a:lnTo>
                  <a:pt x="57646" y="222250"/>
                </a:lnTo>
                <a:lnTo>
                  <a:pt x="108843" y="119906"/>
                </a:lnTo>
                <a:lnTo>
                  <a:pt x="109637" y="118318"/>
                </a:lnTo>
                <a:lnTo>
                  <a:pt x="27583" y="77291"/>
                </a:lnTo>
                <a:cubicBezTo>
                  <a:pt x="19745" y="73372"/>
                  <a:pt x="16470" y="63748"/>
                  <a:pt x="21382" y="56455"/>
                </a:cubicBezTo>
                <a:cubicBezTo>
                  <a:pt x="44152" y="22423"/>
                  <a:pt x="82947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ubicBezTo>
                  <a:pt x="254000" y="141784"/>
                  <a:pt x="251470" y="156021"/>
                  <a:pt x="246807" y="16921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9169400" y="2006600"/>
            <a:ext cx="88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马銮湾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509000" y="2590800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东山岛最著名的海湾,沙滩平缓洁净,海水清澈见底,是游泳、玩沙、观日落的绝佳去处。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509000" y="3352800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免费开放,可体验海边烧烤、浮潜、沙滩篝火晚会等海滨活动,品尝现捞野生海鲜。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55000" y="4470400"/>
            <a:ext cx="7493000" cy="1828800"/>
          </a:xfrm>
          <a:custGeom>
            <a:avLst/>
            <a:gdLst/>
            <a:ahLst/>
            <a:cxnLst/>
            <a:rect l="l" t="t" r="r" b="b"/>
            <a:pathLst>
              <a:path w="7493000" h="1828800">
                <a:moveTo>
                  <a:pt x="0" y="0"/>
                </a:moveTo>
                <a:lnTo>
                  <a:pt x="7493000" y="0"/>
                </a:lnTo>
                <a:lnTo>
                  <a:pt x="74930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8509000" y="4724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B88A75"/>
          </a:solidFill>
          <a:ln/>
        </p:spPr>
      </p:sp>
      <p:sp>
        <p:nvSpPr>
          <p:cNvPr id="24" name="Shape 22"/>
          <p:cNvSpPr/>
          <p:nvPr/>
        </p:nvSpPr>
        <p:spPr>
          <a:xfrm>
            <a:off x="8623300" y="48641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8099" y="19333"/>
                </a:moveTo>
                <a:cubicBezTo>
                  <a:pt x="150019" y="16207"/>
                  <a:pt x="153457" y="14288"/>
                  <a:pt x="157163" y="14288"/>
                </a:cubicBezTo>
                <a:lnTo>
                  <a:pt x="203597" y="14288"/>
                </a:lnTo>
                <a:cubicBezTo>
                  <a:pt x="209535" y="14288"/>
                  <a:pt x="214313" y="19065"/>
                  <a:pt x="214313" y="25003"/>
                </a:cubicBezTo>
                <a:cubicBezTo>
                  <a:pt x="214313" y="30941"/>
                  <a:pt x="209535" y="35719"/>
                  <a:pt x="203597" y="35719"/>
                </a:cubicBezTo>
                <a:lnTo>
                  <a:pt x="174308" y="35719"/>
                </a:lnTo>
                <a:lnTo>
                  <a:pt x="206544" y="101977"/>
                </a:lnTo>
                <a:cubicBezTo>
                  <a:pt x="211321" y="100682"/>
                  <a:pt x="216322" y="100013"/>
                  <a:pt x="221456" y="100013"/>
                </a:cubicBezTo>
                <a:cubicBezTo>
                  <a:pt x="253023" y="100013"/>
                  <a:pt x="278606" y="125596"/>
                  <a:pt x="278606" y="157163"/>
                </a:cubicBezTo>
                <a:cubicBezTo>
                  <a:pt x="278606" y="188729"/>
                  <a:pt x="253023" y="214313"/>
                  <a:pt x="221456" y="214313"/>
                </a:cubicBezTo>
                <a:cubicBezTo>
                  <a:pt x="189890" y="214313"/>
                  <a:pt x="164306" y="188729"/>
                  <a:pt x="164306" y="157163"/>
                </a:cubicBezTo>
                <a:cubicBezTo>
                  <a:pt x="164306" y="138410"/>
                  <a:pt x="173325" y="121801"/>
                  <a:pt x="187256" y="111353"/>
                </a:cubicBezTo>
                <a:lnTo>
                  <a:pt x="178147" y="92646"/>
                </a:lnTo>
                <a:lnTo>
                  <a:pt x="145331" y="158279"/>
                </a:lnTo>
                <a:cubicBezTo>
                  <a:pt x="144304" y="160422"/>
                  <a:pt x="142518" y="162208"/>
                  <a:pt x="140241" y="163279"/>
                </a:cubicBezTo>
                <a:cubicBezTo>
                  <a:pt x="139973" y="163413"/>
                  <a:pt x="139705" y="163503"/>
                  <a:pt x="139437" y="163592"/>
                </a:cubicBezTo>
                <a:cubicBezTo>
                  <a:pt x="138142" y="164083"/>
                  <a:pt x="136803" y="164306"/>
                  <a:pt x="135463" y="164262"/>
                </a:cubicBezTo>
                <a:lnTo>
                  <a:pt x="120997" y="164306"/>
                </a:lnTo>
                <a:cubicBezTo>
                  <a:pt x="117470" y="192479"/>
                  <a:pt x="93449" y="214313"/>
                  <a:pt x="64294" y="214313"/>
                </a:cubicBezTo>
                <a:cubicBezTo>
                  <a:pt x="32727" y="214313"/>
                  <a:pt x="7144" y="188729"/>
                  <a:pt x="7144" y="157163"/>
                </a:cubicBezTo>
                <a:cubicBezTo>
                  <a:pt x="7144" y="125596"/>
                  <a:pt x="32727" y="100013"/>
                  <a:pt x="64294" y="100013"/>
                </a:cubicBezTo>
                <a:cubicBezTo>
                  <a:pt x="69116" y="100013"/>
                  <a:pt x="73759" y="100593"/>
                  <a:pt x="78224" y="101709"/>
                </a:cubicBezTo>
                <a:lnTo>
                  <a:pt x="90949" y="76304"/>
                </a:lnTo>
                <a:lnTo>
                  <a:pt x="85814" y="64294"/>
                </a:lnTo>
                <a:lnTo>
                  <a:pt x="67866" y="64294"/>
                </a:lnTo>
                <a:cubicBezTo>
                  <a:pt x="61927" y="64294"/>
                  <a:pt x="57150" y="59516"/>
                  <a:pt x="57150" y="53578"/>
                </a:cubicBezTo>
                <a:cubicBezTo>
                  <a:pt x="57150" y="47640"/>
                  <a:pt x="61927" y="42863"/>
                  <a:pt x="67866" y="42863"/>
                </a:cubicBezTo>
                <a:lnTo>
                  <a:pt x="92869" y="42863"/>
                </a:lnTo>
                <a:cubicBezTo>
                  <a:pt x="97155" y="42863"/>
                  <a:pt x="101039" y="45407"/>
                  <a:pt x="102736" y="49337"/>
                </a:cubicBezTo>
                <a:lnTo>
                  <a:pt x="109121" y="64294"/>
                </a:lnTo>
                <a:lnTo>
                  <a:pt x="164351" y="64294"/>
                </a:lnTo>
                <a:lnTo>
                  <a:pt x="147518" y="29691"/>
                </a:lnTo>
                <a:cubicBezTo>
                  <a:pt x="145911" y="26387"/>
                  <a:pt x="146090" y="22458"/>
                  <a:pt x="148054" y="19333"/>
                </a:cubicBezTo>
                <a:close/>
                <a:moveTo>
                  <a:pt x="102022" y="102111"/>
                </a:moveTo>
                <a:lnTo>
                  <a:pt x="81662" y="142875"/>
                </a:lnTo>
                <a:lnTo>
                  <a:pt x="119524" y="142875"/>
                </a:lnTo>
                <a:lnTo>
                  <a:pt x="102066" y="102111"/>
                </a:lnTo>
                <a:close/>
                <a:moveTo>
                  <a:pt x="136490" y="128141"/>
                </a:moveTo>
                <a:lnTo>
                  <a:pt x="157698" y="85725"/>
                </a:lnTo>
                <a:lnTo>
                  <a:pt x="118318" y="85725"/>
                </a:lnTo>
                <a:lnTo>
                  <a:pt x="136490" y="128141"/>
                </a:lnTo>
                <a:close/>
                <a:moveTo>
                  <a:pt x="211812" y="161851"/>
                </a:moveTo>
                <a:lnTo>
                  <a:pt x="198552" y="134615"/>
                </a:lnTo>
                <a:cubicBezTo>
                  <a:pt x="192837" y="140419"/>
                  <a:pt x="189309" y="148367"/>
                  <a:pt x="189309" y="157163"/>
                </a:cubicBezTo>
                <a:cubicBezTo>
                  <a:pt x="189309" y="174933"/>
                  <a:pt x="203686" y="189309"/>
                  <a:pt x="221456" y="189309"/>
                </a:cubicBezTo>
                <a:cubicBezTo>
                  <a:pt x="239226" y="189309"/>
                  <a:pt x="253603" y="174933"/>
                  <a:pt x="253603" y="157163"/>
                </a:cubicBezTo>
                <a:cubicBezTo>
                  <a:pt x="253603" y="139392"/>
                  <a:pt x="239226" y="125016"/>
                  <a:pt x="221456" y="125016"/>
                </a:cubicBezTo>
                <a:cubicBezTo>
                  <a:pt x="220251" y="125016"/>
                  <a:pt x="219001" y="125105"/>
                  <a:pt x="217840" y="125239"/>
                </a:cubicBezTo>
                <a:lnTo>
                  <a:pt x="231100" y="152474"/>
                </a:lnTo>
                <a:cubicBezTo>
                  <a:pt x="233690" y="157788"/>
                  <a:pt x="231458" y="164217"/>
                  <a:pt x="226144" y="166807"/>
                </a:cubicBezTo>
                <a:cubicBezTo>
                  <a:pt x="220831" y="169396"/>
                  <a:pt x="214402" y="167164"/>
                  <a:pt x="211812" y="161851"/>
                </a:cubicBezTo>
                <a:close/>
                <a:moveTo>
                  <a:pt x="66615" y="164306"/>
                </a:moveTo>
                <a:cubicBezTo>
                  <a:pt x="57596" y="164306"/>
                  <a:pt x="51703" y="154796"/>
                  <a:pt x="55766" y="146715"/>
                </a:cubicBezTo>
                <a:lnTo>
                  <a:pt x="66571" y="125060"/>
                </a:lnTo>
                <a:cubicBezTo>
                  <a:pt x="65812" y="125016"/>
                  <a:pt x="65053" y="124971"/>
                  <a:pt x="64294" y="124971"/>
                </a:cubicBezTo>
                <a:cubicBezTo>
                  <a:pt x="46524" y="124971"/>
                  <a:pt x="32147" y="139348"/>
                  <a:pt x="32147" y="157118"/>
                </a:cubicBezTo>
                <a:cubicBezTo>
                  <a:pt x="32147" y="174888"/>
                  <a:pt x="46524" y="189265"/>
                  <a:pt x="64294" y="189265"/>
                </a:cubicBezTo>
                <a:cubicBezTo>
                  <a:pt x="79608" y="189265"/>
                  <a:pt x="92378" y="178594"/>
                  <a:pt x="95637" y="164262"/>
                </a:cubicBezTo>
                <a:lnTo>
                  <a:pt x="66615" y="16426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9169400" y="48006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苏峰山环岛路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509000" y="5384800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全长约8公里,是东山岛最美环岛路,可骑行或驾车游览。沿途可欣赏蔚蓝海景、礁石沙滩,是拍照打卡的绝佳路线。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55000" y="6502400"/>
            <a:ext cx="7493000" cy="1625600"/>
          </a:xfrm>
          <a:custGeom>
            <a:avLst/>
            <a:gdLst/>
            <a:ahLst/>
            <a:cxnLst/>
            <a:rect l="l" t="t" r="r" b="b"/>
            <a:pathLst>
              <a:path w="7493000" h="1625600">
                <a:moveTo>
                  <a:pt x="0" y="0"/>
                </a:moveTo>
                <a:lnTo>
                  <a:pt x="7493000" y="0"/>
                </a:lnTo>
                <a:lnTo>
                  <a:pt x="74930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>
              <a:alpha val="1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458200" y="6705600"/>
            <a:ext cx="720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铜陵夜市美食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458200" y="7213600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小媳妇甜汤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052300" y="7213600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老彬蚝烙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458200" y="7620000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铜山鸡腿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2052300" y="7620000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• 虾面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B88A75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Volcanic Island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火山岛:中国唯一的滨海火山地质公园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9956800" cy="2057400"/>
          </a:xfrm>
          <a:custGeom>
            <a:avLst/>
            <a:gdLst/>
            <a:ahLst/>
            <a:cxnLst/>
            <a:rect l="l" t="t" r="r" b="b"/>
            <a:pathLst>
              <a:path w="9956800" h="2057400">
                <a:moveTo>
                  <a:pt x="0" y="0"/>
                </a:moveTo>
                <a:lnTo>
                  <a:pt x="9956800" y="0"/>
                </a:lnTo>
                <a:lnTo>
                  <a:pt x="99568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solidFill>
            <a:srgbClr val="7A6258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11200" y="1828800"/>
            <a:ext cx="9702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地质奇观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1200" y="2387600"/>
            <a:ext cx="9652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中国唯一滨海火山地质公园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,拥有火山口、柱状节理等罕见地质景观,被誉为"海上兵马俑"。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1200" y="2819400"/>
            <a:ext cx="9652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景区位于漳浦县滨海地带,是中华人民共和国首批国家地质公园之一,展现了地球亿万年神奇之力塑造的鬼斧神工。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8000" y="3835400"/>
            <a:ext cx="9956800" cy="2438400"/>
          </a:xfrm>
          <a:custGeom>
            <a:avLst/>
            <a:gdLst/>
            <a:ahLst/>
            <a:cxnLst/>
            <a:rect l="l" t="t" r="r" b="b"/>
            <a:pathLst>
              <a:path w="9956800" h="2438400">
                <a:moveTo>
                  <a:pt x="0" y="0"/>
                </a:moveTo>
                <a:lnTo>
                  <a:pt x="9956800" y="0"/>
                </a:lnTo>
                <a:lnTo>
                  <a:pt x="99568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11200" y="4038600"/>
            <a:ext cx="967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核心景点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1200" y="4546600"/>
            <a:ext cx="965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开卷有益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火山玄武岩柱状节理柱墙,北玄武之所在,是国内罕见的大型火山喷气口群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1200" y="4953000"/>
            <a:ext cx="965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海誓山盟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与大海相邻的火山熔岩心型平台,从古至今人们都在此鉴证亘古不变的爱情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1200" y="5359400"/>
            <a:ext cx="965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巨龙界海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香山的龙脉,东青龙之所在;东海和南海的分界处,盛产野生海洋生物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1200" y="5765800"/>
            <a:ext cx="965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二锭戏珠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 - 南朱雀之所在,可远眺南锭岛、东锭岛等世界奇观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8000" y="6426200"/>
            <a:ext cx="9956800" cy="1422400"/>
          </a:xfrm>
          <a:custGeom>
            <a:avLst/>
            <a:gdLst/>
            <a:ahLst/>
            <a:cxnLst/>
            <a:rect l="l" t="t" r="r" b="b"/>
            <a:pathLst>
              <a:path w="9956800" h="1422400">
                <a:moveTo>
                  <a:pt x="0" y="0"/>
                </a:moveTo>
                <a:lnTo>
                  <a:pt x="9956800" y="0"/>
                </a:lnTo>
                <a:lnTo>
                  <a:pt x="9956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8A9A8C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60400" y="6578600"/>
            <a:ext cx="976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地质形成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0400" y="7035800"/>
            <a:ext cx="9753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火山岛地质景观形成于新生代玄武岩火山喷发,熔岩流入海水中快速冷却收缩,形成规则的六边形柱状节理,堪称大自然的鬼斧神工。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668000" y="1625600"/>
            <a:ext cx="5080000" cy="7010400"/>
          </a:xfrm>
          <a:custGeom>
            <a:avLst/>
            <a:gdLst/>
            <a:ahLst/>
            <a:cxnLst/>
            <a:rect l="l" t="t" r="r" b="b"/>
            <a:pathLst>
              <a:path w="5080000" h="7010400">
                <a:moveTo>
                  <a:pt x="0" y="0"/>
                </a:moveTo>
                <a:lnTo>
                  <a:pt x="5080000" y="0"/>
                </a:lnTo>
                <a:lnTo>
                  <a:pt x="5080000" y="7010400"/>
                </a:lnTo>
                <a:lnTo>
                  <a:pt x="0" y="7010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0871200" y="1828800"/>
            <a:ext cx="482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网红打卡点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871200" y="2387600"/>
            <a:ext cx="4673600" cy="1422400"/>
          </a:xfrm>
          <a:custGeom>
            <a:avLst/>
            <a:gdLst/>
            <a:ahLst/>
            <a:cxnLst/>
            <a:rect l="l" t="t" r="r" b="b"/>
            <a:pathLst>
              <a:path w="4673600" h="1422400">
                <a:moveTo>
                  <a:pt x="0" y="0"/>
                </a:moveTo>
                <a:lnTo>
                  <a:pt x="4673600" y="0"/>
                </a:lnTo>
                <a:lnTo>
                  <a:pt x="46736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0" name="Text 18"/>
          <p:cNvSpPr/>
          <p:nvPr/>
        </p:nvSpPr>
        <p:spPr>
          <a:xfrm>
            <a:off x="11023600" y="2540000"/>
            <a:ext cx="448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纪念碑谷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023600" y="2997200"/>
            <a:ext cx="4470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色彩斑斓的迷宫式建筑,灵感源自游戏《纪念碑谷》,是拍照打卡的绝佳地点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871200" y="3911600"/>
            <a:ext cx="4673600" cy="1422400"/>
          </a:xfrm>
          <a:custGeom>
            <a:avLst/>
            <a:gdLst/>
            <a:ahLst/>
            <a:cxnLst/>
            <a:rect l="l" t="t" r="r" b="b"/>
            <a:pathLst>
              <a:path w="4673600" h="1422400">
                <a:moveTo>
                  <a:pt x="0" y="0"/>
                </a:moveTo>
                <a:lnTo>
                  <a:pt x="4673600" y="0"/>
                </a:lnTo>
                <a:lnTo>
                  <a:pt x="46736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3" name="Text 21"/>
          <p:cNvSpPr/>
          <p:nvPr/>
        </p:nvSpPr>
        <p:spPr>
          <a:xfrm>
            <a:off x="11023600" y="4064000"/>
            <a:ext cx="448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彩虹山爱的城堡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023600" y="4521200"/>
            <a:ext cx="4470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以爱为主题的色彩缤纷城堡,充满浪漫气息,适合情侣和家庭游客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871200" y="5435600"/>
            <a:ext cx="4673600" cy="1422400"/>
          </a:xfrm>
          <a:custGeom>
            <a:avLst/>
            <a:gdLst/>
            <a:ahLst/>
            <a:cxnLst/>
            <a:rect l="l" t="t" r="r" b="b"/>
            <a:pathLst>
              <a:path w="4673600" h="1422400">
                <a:moveTo>
                  <a:pt x="0" y="0"/>
                </a:moveTo>
                <a:lnTo>
                  <a:pt x="4673600" y="0"/>
                </a:lnTo>
                <a:lnTo>
                  <a:pt x="46736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6" name="Text 24"/>
          <p:cNvSpPr/>
          <p:nvPr/>
        </p:nvSpPr>
        <p:spPr>
          <a:xfrm>
            <a:off x="11023600" y="5588000"/>
            <a:ext cx="448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A62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印度水井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023600" y="6045200"/>
            <a:ext cx="4470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仿印度建筑风格的水井景观,独特的设计和色彩吸引众多游客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871200" y="7869769"/>
            <a:ext cx="4673600" cy="8467"/>
          </a:xfrm>
          <a:custGeom>
            <a:avLst/>
            <a:gdLst/>
            <a:ahLst/>
            <a:cxnLst/>
            <a:rect l="l" t="t" r="r" b="b"/>
            <a:pathLst>
              <a:path w="4673600" h="8467">
                <a:moveTo>
                  <a:pt x="0" y="0"/>
                </a:moveTo>
                <a:lnTo>
                  <a:pt x="4673600" y="0"/>
                </a:lnTo>
                <a:lnTo>
                  <a:pt x="46736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7A6258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871200" y="8077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532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门票价格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4767190" y="8026400"/>
            <a:ext cx="927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7A6258"/>
                </a:solidFill>
                <a:latin typeface="LXGW Bright" pitchFamily="34" charset="0"/>
                <a:ea typeface="LXGW Bright" pitchFamily="34" charset="-122"/>
                <a:cs typeface="LXGW Bright" pitchFamily="34" charset="-120"/>
              </a:rPr>
              <a:t>250元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慢游漳州</dc:title>
  <dc:subject>慢游漳州</dc:subject>
  <dc:creator>Kimi</dc:creator>
  <cp:lastModifiedBy>Kimi</cp:lastModifiedBy>
  <cp:revision>1</cp:revision>
  <dcterms:created xsi:type="dcterms:W3CDTF">2026-01-01T17:52:22Z</dcterms:created>
  <dcterms:modified xsi:type="dcterms:W3CDTF">2026-01-01T17:52:22Z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{"Label":"慢游漳州","ContentProducer":"001191110108MACG2KBH8F10000","ProduceID":"19b7aaa9-8692-8e37-8000-0000d44501eb","ReservedCode1":"","ContentPropagator":"001191110108MACG2KBH8F20000","PropagateID":"19b7aaa9-8692-8e37-8000-0000d44501eb","ReservedCode2":""}</vt:lpwstr>
  </property>
</Properties>
</file>